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61" r:id="rId6"/>
    <p:sldId id="265" r:id="rId7"/>
    <p:sldId id="264" r:id="rId8"/>
    <p:sldId id="259" r:id="rId9"/>
    <p:sldId id="267" r:id="rId10"/>
    <p:sldId id="266" r:id="rId11"/>
    <p:sldId id="25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0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57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6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01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4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0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20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52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17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38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4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BFDC-3F74-4443-9451-C8A7CC0F237C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D47A-DFB9-4047-A102-C4DC634621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2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Arduino Uno circuit basics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862" y="1825625"/>
            <a:ext cx="58302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666750"/>
            <a:ext cx="11309283" cy="6038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683" y="83527"/>
            <a:ext cx="435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Make a Touch Lamp</a:t>
            </a:r>
          </a:p>
        </p:txBody>
      </p:sp>
    </p:spTree>
    <p:extLst>
      <p:ext uri="{BB962C8B-B14F-4D97-AF65-F5344CB8AC3E}">
        <p14:creationId xmlns:p14="http://schemas.microsoft.com/office/powerpoint/2010/main" val="188563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b="1" dirty="0"/>
              <a:t>3. </a:t>
            </a:r>
            <a:r>
              <a:rPr lang="en-AU" sz="3200" dirty="0"/>
              <a:t>File </a:t>
            </a:r>
            <a:r>
              <a:rPr lang="en-AU" sz="3200" dirty="0">
                <a:sym typeface="Wingdings" panose="05000000000000000000" pitchFamily="2" charset="2"/>
              </a:rPr>
              <a:t> Examples  01.Basic  Bare Minimum</a:t>
            </a:r>
            <a:br>
              <a:rPr lang="en-AU" sz="3200" dirty="0">
                <a:sym typeface="Wingdings" panose="05000000000000000000" pitchFamily="2" charset="2"/>
              </a:rPr>
            </a:br>
            <a:r>
              <a:rPr lang="en-AU" sz="3200" dirty="0">
                <a:sym typeface="Wingdings" panose="05000000000000000000" pitchFamily="2" charset="2"/>
              </a:rPr>
              <a:t>Type the following code into the Bare Minimum sketch and save it on your desktop as Touch Lamp.  Upload it and try it out!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799" y="1758949"/>
            <a:ext cx="99264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27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Flashing LEDs </a:t>
            </a:r>
            <a:r>
              <a:rPr lang="en-AU" dirty="0"/>
              <a:t>– remember the Flip Flop circuit? An Arduino can do the same with only a few parts – two LEDs and two 100</a:t>
            </a:r>
            <a:r>
              <a:rPr lang="el-GR" dirty="0"/>
              <a:t>Ω</a:t>
            </a:r>
            <a:r>
              <a:rPr lang="en-AU" dirty="0"/>
              <a:t> resistors: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04825" y="1779687"/>
            <a:ext cx="71188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void setup() {</a:t>
            </a:r>
          </a:p>
          <a:p>
            <a:r>
              <a:rPr lang="en-AU" dirty="0"/>
              <a:t>  // put your setup code here, to run once:</a:t>
            </a:r>
          </a:p>
          <a:p>
            <a:r>
              <a:rPr lang="en-AU" dirty="0" err="1"/>
              <a:t>pinMode</a:t>
            </a:r>
            <a:r>
              <a:rPr lang="en-AU" dirty="0"/>
              <a:t>(7, OUTPUT);   //Pin 7 is defined as output</a:t>
            </a:r>
          </a:p>
          <a:p>
            <a:r>
              <a:rPr lang="en-AU" dirty="0" err="1"/>
              <a:t>pinMode</a:t>
            </a:r>
            <a:r>
              <a:rPr lang="en-AU" dirty="0"/>
              <a:t>(8, OUTPUT);   //Pin 8 is defined as output</a:t>
            </a:r>
          </a:p>
          <a:p>
            <a:r>
              <a:rPr lang="en-AU" dirty="0"/>
              <a:t>}</a:t>
            </a:r>
          </a:p>
          <a:p>
            <a:r>
              <a:rPr lang="en-AU" dirty="0"/>
              <a:t>void loop() {</a:t>
            </a:r>
          </a:p>
          <a:p>
            <a:r>
              <a:rPr lang="en-AU" dirty="0"/>
              <a:t>  // put your main code here, to run repeatedly:</a:t>
            </a:r>
          </a:p>
          <a:p>
            <a:r>
              <a:rPr lang="en-AU" dirty="0" err="1"/>
              <a:t>digitalWrite</a:t>
            </a:r>
            <a:r>
              <a:rPr lang="en-AU" dirty="0"/>
              <a:t>(7, HIGH);   //turn on the LED on pin 7</a:t>
            </a:r>
          </a:p>
          <a:p>
            <a:r>
              <a:rPr lang="en-AU" dirty="0"/>
              <a:t>delay(1000);   //wait for 1000 milliseconds</a:t>
            </a:r>
          </a:p>
          <a:p>
            <a:r>
              <a:rPr lang="en-AU" dirty="0" err="1"/>
              <a:t>digitalWrite</a:t>
            </a:r>
            <a:r>
              <a:rPr lang="en-AU" dirty="0"/>
              <a:t>(7, LOW);  //turn off the LED on pin 7</a:t>
            </a:r>
          </a:p>
          <a:p>
            <a:r>
              <a:rPr lang="en-AU" dirty="0" err="1"/>
              <a:t>digitalWrite</a:t>
            </a:r>
            <a:r>
              <a:rPr lang="en-AU" dirty="0"/>
              <a:t>(8, HIGH);   //turn on the LED on pin 8</a:t>
            </a:r>
          </a:p>
          <a:p>
            <a:r>
              <a:rPr lang="en-AU" dirty="0"/>
              <a:t>delay(1000);   //wait for 1000 milliseconds</a:t>
            </a:r>
          </a:p>
          <a:p>
            <a:r>
              <a:rPr lang="en-AU" dirty="0" err="1"/>
              <a:t>digitalWrite</a:t>
            </a:r>
            <a:r>
              <a:rPr lang="en-AU" dirty="0"/>
              <a:t>(8, LOW);  //turn off the LED on pin 8</a:t>
            </a:r>
          </a:p>
          <a:p>
            <a:r>
              <a:rPr lang="en-AU" dirty="0"/>
              <a:t>}</a:t>
            </a:r>
          </a:p>
          <a:p>
            <a:r>
              <a:rPr lang="en-AU" dirty="0"/>
              <a:t>//</a:t>
            </a:r>
            <a:r>
              <a:rPr lang="en-AU" dirty="0" err="1"/>
              <a:t>Athe</a:t>
            </a:r>
            <a:r>
              <a:rPr lang="en-AU" dirty="0"/>
              <a:t> end of the loop the program starts again from the beginning of //the loop part. </a:t>
            </a:r>
            <a:r>
              <a:rPr lang="en-AU" dirty="0" err="1"/>
              <a:t>So..turn</a:t>
            </a:r>
            <a:r>
              <a:rPr lang="en-AU" dirty="0"/>
              <a:t> on LED on pin 7..wait for 1000 </a:t>
            </a:r>
          </a:p>
          <a:p>
            <a:r>
              <a:rPr lang="en-AU" dirty="0"/>
              <a:t>//milliseconds..</a:t>
            </a:r>
            <a:r>
              <a:rPr lang="en-AU" dirty="0" err="1"/>
              <a:t>etc</a:t>
            </a:r>
            <a:r>
              <a:rPr lang="en-AU" dirty="0"/>
              <a:t>..etc..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63" y="1326817"/>
            <a:ext cx="4243388" cy="5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an Arduino?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 Arduino can be used to develop interactive objects, taking inputs from a variety of switches or sensors, and controlling a variety of lights, motors, and other physical outputs.</a:t>
            </a:r>
          </a:p>
          <a:p>
            <a:r>
              <a:rPr lang="en-AU" dirty="0"/>
              <a:t>Arduino projects can be stand-alone, or they can communicate with software running on your computer.</a:t>
            </a:r>
          </a:p>
          <a:p>
            <a:r>
              <a:rPr lang="en-AU" dirty="0"/>
              <a:t>Our iLumin8 project will be a stand-alone Arduino project, the final light display will be controlled just by your Arduino board.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2277" y="5407241"/>
            <a:ext cx="6984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b="1" dirty="0"/>
              <a:t>Let’s build our first circuit !</a:t>
            </a:r>
          </a:p>
        </p:txBody>
      </p:sp>
    </p:spTree>
    <p:extLst>
      <p:ext uri="{BB962C8B-B14F-4D97-AF65-F5344CB8AC3E}">
        <p14:creationId xmlns:p14="http://schemas.microsoft.com/office/powerpoint/2010/main" val="419417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57187"/>
            <a:ext cx="119062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990" y="390525"/>
            <a:ext cx="5732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1. File </a:t>
            </a:r>
            <a:r>
              <a:rPr lang="en-AU" sz="2800" dirty="0">
                <a:sym typeface="Wingdings" panose="05000000000000000000" pitchFamily="2" charset="2"/>
              </a:rPr>
              <a:t> Examples  01.Basics  </a:t>
            </a:r>
            <a:r>
              <a:rPr lang="en-AU" sz="2800" b="1" dirty="0">
                <a:sym typeface="Wingdings" panose="05000000000000000000" pitchFamily="2" charset="2"/>
              </a:rPr>
              <a:t>Bare Minimum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215" y="1222130"/>
            <a:ext cx="575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Now </a:t>
            </a:r>
            <a:r>
              <a:rPr lang="en-AU" sz="2400" b="1" dirty="0"/>
              <a:t>copy</a:t>
            </a:r>
            <a:r>
              <a:rPr lang="en-AU" sz="2400" dirty="0"/>
              <a:t> the code below and paste into the sketch pad, to </a:t>
            </a:r>
            <a:r>
              <a:rPr lang="en-AU" sz="2400" b="1" dirty="0"/>
              <a:t>replace</a:t>
            </a:r>
            <a:r>
              <a:rPr lang="en-AU" sz="2400" dirty="0"/>
              <a:t> this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38" y="614362"/>
            <a:ext cx="5419725" cy="602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03" y="2175629"/>
            <a:ext cx="5868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// the setup function runs once when you press reset or power the board</a:t>
            </a:r>
          </a:p>
          <a:p>
            <a:r>
              <a:rPr lang="en-AU" dirty="0"/>
              <a:t>void setup() {</a:t>
            </a:r>
          </a:p>
          <a:p>
            <a:r>
              <a:rPr lang="en-AU" dirty="0"/>
              <a:t>  // initialize digital pin 13 as an output.</a:t>
            </a:r>
          </a:p>
          <a:p>
            <a:r>
              <a:rPr lang="en-AU" dirty="0"/>
              <a:t>  </a:t>
            </a:r>
            <a:r>
              <a:rPr lang="en-AU" dirty="0" err="1"/>
              <a:t>pinMode</a:t>
            </a:r>
            <a:r>
              <a:rPr lang="en-AU" dirty="0"/>
              <a:t>(13, OUTPUT);</a:t>
            </a:r>
          </a:p>
          <a:p>
            <a:r>
              <a:rPr lang="en-AU" dirty="0"/>
              <a:t>}</a:t>
            </a:r>
          </a:p>
          <a:p>
            <a:endParaRPr lang="en-AU" dirty="0"/>
          </a:p>
          <a:p>
            <a:r>
              <a:rPr lang="en-AU" dirty="0"/>
              <a:t>// the loop function runs over and over again forever</a:t>
            </a:r>
          </a:p>
          <a:p>
            <a:r>
              <a:rPr lang="en-AU" dirty="0"/>
              <a:t>void loop() {</a:t>
            </a:r>
          </a:p>
          <a:p>
            <a:r>
              <a:rPr lang="en-AU" dirty="0"/>
              <a:t>  </a:t>
            </a:r>
            <a:r>
              <a:rPr lang="en-AU" dirty="0" err="1"/>
              <a:t>digitalWrite</a:t>
            </a:r>
            <a:r>
              <a:rPr lang="en-AU" dirty="0"/>
              <a:t>(13, HIGH);   // turn the LED on (HIGH is the voltage level)</a:t>
            </a:r>
          </a:p>
          <a:p>
            <a:r>
              <a:rPr lang="en-AU" dirty="0"/>
              <a:t>  delay(1000);              // wait for a second</a:t>
            </a:r>
          </a:p>
          <a:p>
            <a:r>
              <a:rPr lang="en-AU" dirty="0"/>
              <a:t>  </a:t>
            </a:r>
            <a:r>
              <a:rPr lang="en-AU" dirty="0" err="1"/>
              <a:t>digitalWrite</a:t>
            </a:r>
            <a:r>
              <a:rPr lang="en-AU" dirty="0"/>
              <a:t>(13, LOW);    // turn the LED off by making the voltage LOW</a:t>
            </a:r>
          </a:p>
          <a:p>
            <a:r>
              <a:rPr lang="en-AU" dirty="0"/>
              <a:t>  delay(1000);              // wait for a second</a:t>
            </a:r>
          </a:p>
          <a:p>
            <a:r>
              <a:rPr lang="en-AU" dirty="0"/>
              <a:t>}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4215" y="2053127"/>
            <a:ext cx="0" cy="472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215" y="2053127"/>
            <a:ext cx="5935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60123" y="2053127"/>
            <a:ext cx="0" cy="472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1990" y="6778869"/>
            <a:ext cx="5868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/>
          <p:cNvSpPr/>
          <p:nvPr/>
        </p:nvSpPr>
        <p:spPr>
          <a:xfrm>
            <a:off x="4528038" y="1793631"/>
            <a:ext cx="2180493" cy="25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78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Arduino Code Basics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80" y="1825625"/>
            <a:ext cx="98966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5" y="316522"/>
            <a:ext cx="3932237" cy="597877"/>
          </a:xfrm>
        </p:spPr>
        <p:txBody>
          <a:bodyPr/>
          <a:lstStyle/>
          <a:p>
            <a:r>
              <a:rPr lang="en-AU" b="1" dirty="0"/>
              <a:t>‘Blink’ example code: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466494"/>
            <a:ext cx="7746022" cy="2022230"/>
          </a:xfrm>
        </p:spPr>
        <p:txBody>
          <a:bodyPr>
            <a:normAutofit fontScale="85000" lnSpcReduction="10000"/>
          </a:bodyPr>
          <a:lstStyle/>
          <a:p>
            <a:r>
              <a:rPr lang="en-AU" sz="2800" dirty="0"/>
              <a:t>The example code above contains a lot of ‘</a:t>
            </a:r>
            <a:r>
              <a:rPr lang="en-AU" sz="2800" b="1" dirty="0"/>
              <a:t>comments</a:t>
            </a:r>
            <a:r>
              <a:rPr lang="en-AU" sz="2800" dirty="0"/>
              <a:t>’.</a:t>
            </a:r>
          </a:p>
          <a:p>
            <a:r>
              <a:rPr lang="en-AU" sz="2800" dirty="0"/>
              <a:t>The symbol  </a:t>
            </a:r>
            <a:r>
              <a:rPr lang="en-AU" sz="2800" b="1" dirty="0"/>
              <a:t>//</a:t>
            </a:r>
            <a:r>
              <a:rPr lang="en-AU" sz="2800" dirty="0"/>
              <a:t>  is used to write a ‘comment’ in the program to allow another user to understand how the program works.</a:t>
            </a:r>
          </a:p>
          <a:p>
            <a:r>
              <a:rPr lang="en-AU" sz="2800" b="1" dirty="0"/>
              <a:t>The comments are not part of the code</a:t>
            </a:r>
            <a:r>
              <a:rPr lang="en-AU" sz="2800" dirty="0"/>
              <a:t>.</a:t>
            </a:r>
          </a:p>
          <a:p>
            <a:r>
              <a:rPr lang="en-AU" sz="2800" dirty="0"/>
              <a:t>Without comments, the code would look like this:</a:t>
            </a:r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4" y="1019908"/>
            <a:ext cx="7606785" cy="3323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339" y="4054850"/>
            <a:ext cx="2867038" cy="26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1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Change the Code!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Try changing the </a:t>
            </a:r>
            <a:r>
              <a:rPr lang="en-A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en-AU" sz="4400" dirty="0"/>
              <a:t> time from 1000  to  200 (milliseconds)</a:t>
            </a:r>
          </a:p>
          <a:p>
            <a:r>
              <a:rPr lang="en-AU" sz="4400" dirty="0"/>
              <a:t>Can you make the code work from pin 9 instead of pin 13?</a:t>
            </a:r>
          </a:p>
          <a:p>
            <a:r>
              <a:rPr lang="en-AU" sz="4400" dirty="0"/>
              <a:t>What else can you do to change the code?</a:t>
            </a:r>
          </a:p>
        </p:txBody>
      </p:sp>
    </p:spTree>
    <p:extLst>
      <p:ext uri="{BB962C8B-B14F-4D97-AF65-F5344CB8AC3E}">
        <p14:creationId xmlns:p14="http://schemas.microsoft.com/office/powerpoint/2010/main" val="37346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2.  </a:t>
            </a:r>
            <a:r>
              <a:rPr lang="en-AU" dirty="0"/>
              <a:t>File </a:t>
            </a:r>
            <a:r>
              <a:rPr lang="en-AU" dirty="0">
                <a:sym typeface="Wingdings" panose="05000000000000000000" pitchFamily="2" charset="2"/>
              </a:rPr>
              <a:t> Examples  01.Basics  </a:t>
            </a:r>
            <a:r>
              <a:rPr lang="en-AU" b="1" dirty="0">
                <a:sym typeface="Wingdings" panose="05000000000000000000" pitchFamily="2" charset="2"/>
              </a:rPr>
              <a:t>Fade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dirty="0"/>
              <a:t>Upload the ‘Fade’ example sketch</a:t>
            </a:r>
          </a:p>
          <a:p>
            <a:r>
              <a:rPr lang="en-AU" sz="3200" dirty="0"/>
              <a:t>Use the same circuit as Blink</a:t>
            </a:r>
          </a:p>
          <a:p>
            <a:r>
              <a:rPr lang="en-AU" sz="3200" dirty="0"/>
              <a:t>Which pin will need to be connected to the LED? (check the beginning of the sketch code)</a:t>
            </a:r>
          </a:p>
          <a:p>
            <a:r>
              <a:rPr lang="en-AU" sz="3200" dirty="0"/>
              <a:t>Can you change the code to get the LED to </a:t>
            </a:r>
          </a:p>
          <a:p>
            <a:pPr marL="0" indent="0">
              <a:buNone/>
            </a:pPr>
            <a:r>
              <a:rPr lang="en-AU" sz="3200" dirty="0"/>
              <a:t>	fade faster?</a:t>
            </a:r>
          </a:p>
          <a:p>
            <a:pPr marL="0" indent="0">
              <a:buNone/>
            </a:pPr>
            <a:r>
              <a:rPr lang="en-AU" sz="3200" dirty="0"/>
              <a:t>	fade slower?</a:t>
            </a:r>
          </a:p>
          <a:p>
            <a:pPr marL="0" indent="0">
              <a:buNone/>
            </a:pPr>
            <a:r>
              <a:rPr lang="en-AU" sz="3200" dirty="0"/>
              <a:t>	fade to only half the maximum brightness?</a:t>
            </a:r>
          </a:p>
        </p:txBody>
      </p:sp>
    </p:spTree>
    <p:extLst>
      <p:ext uri="{BB962C8B-B14F-4D97-AF65-F5344CB8AC3E}">
        <p14:creationId xmlns:p14="http://schemas.microsoft.com/office/powerpoint/2010/main" val="128245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Adding a switch to the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788" y="1825625"/>
            <a:ext cx="3800643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6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573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Arduino Uno circuit basics</vt:lpstr>
      <vt:lpstr>What is an Arduino?</vt:lpstr>
      <vt:lpstr>PowerPoint Presentation</vt:lpstr>
      <vt:lpstr>PowerPoint Presentation</vt:lpstr>
      <vt:lpstr>Arduino Code Basics</vt:lpstr>
      <vt:lpstr>‘Blink’ example code:</vt:lpstr>
      <vt:lpstr>Change the Code!</vt:lpstr>
      <vt:lpstr>2.  File  Examples  01.Basics  Fade</vt:lpstr>
      <vt:lpstr>Adding a switch to the circuit</vt:lpstr>
      <vt:lpstr>PowerPoint Presentation</vt:lpstr>
      <vt:lpstr>3. File  Examples  01.Basic  Bare Minimum Type the following code into the Bare Minimum sketch and save it on your desktop as Touch Lamp.  Upload it and try it out!</vt:lpstr>
      <vt:lpstr>Flashing LEDs – remember the Flip Flop circuit? An Arduino can do the same with only a few parts – two LEDs and two 100Ω resistors: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Leeuwen, John</dc:creator>
  <cp:lastModifiedBy>Van Leeuwen, John</cp:lastModifiedBy>
  <cp:revision>28</cp:revision>
  <dcterms:created xsi:type="dcterms:W3CDTF">2017-05-15T10:20:19Z</dcterms:created>
  <dcterms:modified xsi:type="dcterms:W3CDTF">2017-05-21T08:31:53Z</dcterms:modified>
</cp:coreProperties>
</file>