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7" r:id="rId4"/>
    <p:sldId id="261" r:id="rId5"/>
    <p:sldId id="268" r:id="rId6"/>
    <p:sldId id="269" r:id="rId7"/>
    <p:sldId id="270" r:id="rId8"/>
    <p:sldId id="274" r:id="rId9"/>
    <p:sldId id="271" r:id="rId10"/>
    <p:sldId id="277" r:id="rId11"/>
    <p:sldId id="278" r:id="rId12"/>
    <p:sldId id="279" r:id="rId13"/>
    <p:sldId id="275" r:id="rId14"/>
    <p:sldId id="276"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250"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16AF984-88A6-48B7-9EF8-BEB7199589F3}" type="datetimeFigureOut">
              <a:rPr lang="en-AU" smtClean="0"/>
              <a:t>4/06/2017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B60BB0-6A1F-4A0A-AA73-9C0DB54B6C28}" type="slidenum">
              <a:rPr lang="en-AU" smtClean="0"/>
              <a:t>‹#›</a:t>
            </a:fld>
            <a:endParaRPr lang="en-AU"/>
          </a:p>
        </p:txBody>
      </p:sp>
    </p:spTree>
    <p:extLst>
      <p:ext uri="{BB962C8B-B14F-4D97-AF65-F5344CB8AC3E}">
        <p14:creationId xmlns:p14="http://schemas.microsoft.com/office/powerpoint/2010/main" val="199847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16AF984-88A6-48B7-9EF8-BEB7199589F3}" type="datetimeFigureOut">
              <a:rPr lang="en-AU" smtClean="0"/>
              <a:t>4/06/2017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B60BB0-6A1F-4A0A-AA73-9C0DB54B6C28}" type="slidenum">
              <a:rPr lang="en-AU" smtClean="0"/>
              <a:t>‹#›</a:t>
            </a:fld>
            <a:endParaRPr lang="en-AU"/>
          </a:p>
        </p:txBody>
      </p:sp>
    </p:spTree>
    <p:extLst>
      <p:ext uri="{BB962C8B-B14F-4D97-AF65-F5344CB8AC3E}">
        <p14:creationId xmlns:p14="http://schemas.microsoft.com/office/powerpoint/2010/main" val="325354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16AF984-88A6-48B7-9EF8-BEB7199589F3}" type="datetimeFigureOut">
              <a:rPr lang="en-AU" smtClean="0"/>
              <a:t>4/06/2017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B60BB0-6A1F-4A0A-AA73-9C0DB54B6C28}" type="slidenum">
              <a:rPr lang="en-AU" smtClean="0"/>
              <a:t>‹#›</a:t>
            </a:fld>
            <a:endParaRPr lang="en-AU"/>
          </a:p>
        </p:txBody>
      </p:sp>
    </p:spTree>
    <p:extLst>
      <p:ext uri="{BB962C8B-B14F-4D97-AF65-F5344CB8AC3E}">
        <p14:creationId xmlns:p14="http://schemas.microsoft.com/office/powerpoint/2010/main" val="36115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16AF984-88A6-48B7-9EF8-BEB7199589F3}" type="datetimeFigureOut">
              <a:rPr lang="en-AU" smtClean="0"/>
              <a:t>4/06/2017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B60BB0-6A1F-4A0A-AA73-9C0DB54B6C28}" type="slidenum">
              <a:rPr lang="en-AU" smtClean="0"/>
              <a:t>‹#›</a:t>
            </a:fld>
            <a:endParaRPr lang="en-AU"/>
          </a:p>
        </p:txBody>
      </p:sp>
    </p:spTree>
    <p:extLst>
      <p:ext uri="{BB962C8B-B14F-4D97-AF65-F5344CB8AC3E}">
        <p14:creationId xmlns:p14="http://schemas.microsoft.com/office/powerpoint/2010/main" val="82048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6AF984-88A6-48B7-9EF8-BEB7199589F3}" type="datetimeFigureOut">
              <a:rPr lang="en-AU" smtClean="0"/>
              <a:t>4/06/2017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B60BB0-6A1F-4A0A-AA73-9C0DB54B6C28}" type="slidenum">
              <a:rPr lang="en-AU" smtClean="0"/>
              <a:t>‹#›</a:t>
            </a:fld>
            <a:endParaRPr lang="en-AU"/>
          </a:p>
        </p:txBody>
      </p:sp>
    </p:spTree>
    <p:extLst>
      <p:ext uri="{BB962C8B-B14F-4D97-AF65-F5344CB8AC3E}">
        <p14:creationId xmlns:p14="http://schemas.microsoft.com/office/powerpoint/2010/main" val="41105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16AF984-88A6-48B7-9EF8-BEB7199589F3}" type="datetimeFigureOut">
              <a:rPr lang="en-AU" smtClean="0"/>
              <a:t>4/06/2017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B60BB0-6A1F-4A0A-AA73-9C0DB54B6C28}" type="slidenum">
              <a:rPr lang="en-AU" smtClean="0"/>
              <a:t>‹#›</a:t>
            </a:fld>
            <a:endParaRPr lang="en-AU"/>
          </a:p>
        </p:txBody>
      </p:sp>
    </p:spTree>
    <p:extLst>
      <p:ext uri="{BB962C8B-B14F-4D97-AF65-F5344CB8AC3E}">
        <p14:creationId xmlns:p14="http://schemas.microsoft.com/office/powerpoint/2010/main" val="306498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16AF984-88A6-48B7-9EF8-BEB7199589F3}" type="datetimeFigureOut">
              <a:rPr lang="en-AU" smtClean="0"/>
              <a:t>4/06/2017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DB60BB0-6A1F-4A0A-AA73-9C0DB54B6C28}" type="slidenum">
              <a:rPr lang="en-AU" smtClean="0"/>
              <a:t>‹#›</a:t>
            </a:fld>
            <a:endParaRPr lang="en-AU"/>
          </a:p>
        </p:txBody>
      </p:sp>
    </p:spTree>
    <p:extLst>
      <p:ext uri="{BB962C8B-B14F-4D97-AF65-F5344CB8AC3E}">
        <p14:creationId xmlns:p14="http://schemas.microsoft.com/office/powerpoint/2010/main" val="136387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16AF984-88A6-48B7-9EF8-BEB7199589F3}" type="datetimeFigureOut">
              <a:rPr lang="en-AU" smtClean="0"/>
              <a:t>4/06/2017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DB60BB0-6A1F-4A0A-AA73-9C0DB54B6C28}" type="slidenum">
              <a:rPr lang="en-AU" smtClean="0"/>
              <a:t>‹#›</a:t>
            </a:fld>
            <a:endParaRPr lang="en-AU"/>
          </a:p>
        </p:txBody>
      </p:sp>
    </p:spTree>
    <p:extLst>
      <p:ext uri="{BB962C8B-B14F-4D97-AF65-F5344CB8AC3E}">
        <p14:creationId xmlns:p14="http://schemas.microsoft.com/office/powerpoint/2010/main" val="375968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AF984-88A6-48B7-9EF8-BEB7199589F3}" type="datetimeFigureOut">
              <a:rPr lang="en-AU" smtClean="0"/>
              <a:t>4/06/2017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DB60BB0-6A1F-4A0A-AA73-9C0DB54B6C28}" type="slidenum">
              <a:rPr lang="en-AU" smtClean="0"/>
              <a:t>‹#›</a:t>
            </a:fld>
            <a:endParaRPr lang="en-AU"/>
          </a:p>
        </p:txBody>
      </p:sp>
    </p:spTree>
    <p:extLst>
      <p:ext uri="{BB962C8B-B14F-4D97-AF65-F5344CB8AC3E}">
        <p14:creationId xmlns:p14="http://schemas.microsoft.com/office/powerpoint/2010/main" val="226741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6AF984-88A6-48B7-9EF8-BEB7199589F3}" type="datetimeFigureOut">
              <a:rPr lang="en-AU" smtClean="0"/>
              <a:t>4/06/2017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B60BB0-6A1F-4A0A-AA73-9C0DB54B6C28}" type="slidenum">
              <a:rPr lang="en-AU" smtClean="0"/>
              <a:t>‹#›</a:t>
            </a:fld>
            <a:endParaRPr lang="en-AU"/>
          </a:p>
        </p:txBody>
      </p:sp>
    </p:spTree>
    <p:extLst>
      <p:ext uri="{BB962C8B-B14F-4D97-AF65-F5344CB8AC3E}">
        <p14:creationId xmlns:p14="http://schemas.microsoft.com/office/powerpoint/2010/main" val="252447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6AF984-88A6-48B7-9EF8-BEB7199589F3}" type="datetimeFigureOut">
              <a:rPr lang="en-AU" smtClean="0"/>
              <a:t>4/06/2017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B60BB0-6A1F-4A0A-AA73-9C0DB54B6C28}" type="slidenum">
              <a:rPr lang="en-AU" smtClean="0"/>
              <a:t>‹#›</a:t>
            </a:fld>
            <a:endParaRPr lang="en-AU"/>
          </a:p>
        </p:txBody>
      </p:sp>
    </p:spTree>
    <p:extLst>
      <p:ext uri="{BB962C8B-B14F-4D97-AF65-F5344CB8AC3E}">
        <p14:creationId xmlns:p14="http://schemas.microsoft.com/office/powerpoint/2010/main" val="140661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AF984-88A6-48B7-9EF8-BEB7199589F3}" type="datetimeFigureOut">
              <a:rPr lang="en-AU" smtClean="0"/>
              <a:t>4/06/2017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60BB0-6A1F-4A0A-AA73-9C0DB54B6C28}" type="slidenum">
              <a:rPr lang="en-AU" smtClean="0"/>
              <a:t>‹#›</a:t>
            </a:fld>
            <a:endParaRPr lang="en-AU"/>
          </a:p>
        </p:txBody>
      </p:sp>
    </p:spTree>
    <p:extLst>
      <p:ext uri="{BB962C8B-B14F-4D97-AF65-F5344CB8AC3E}">
        <p14:creationId xmlns:p14="http://schemas.microsoft.com/office/powerpoint/2010/main" val="1999372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Arduino Uno – controlling LED strips</a:t>
            </a:r>
          </a:p>
        </p:txBody>
      </p:sp>
      <p:pic>
        <p:nvPicPr>
          <p:cNvPr id="4" name="Content Placeholder 3"/>
          <p:cNvPicPr>
            <a:picLocks noGrp="1" noChangeAspect="1"/>
          </p:cNvPicPr>
          <p:nvPr>
            <p:ph idx="1"/>
          </p:nvPr>
        </p:nvPicPr>
        <p:blipFill>
          <a:blip r:embed="rId2"/>
          <a:stretch>
            <a:fillRect/>
          </a:stretch>
        </p:blipFill>
        <p:spPr>
          <a:xfrm>
            <a:off x="265725" y="1834418"/>
            <a:ext cx="5830275" cy="4351338"/>
          </a:xfrm>
          <a:prstGeom prst="rect">
            <a:avLst/>
          </a:prstGeom>
        </p:spPr>
      </p:pic>
      <p:sp>
        <p:nvSpPr>
          <p:cNvPr id="5" name="TextBox 4"/>
          <p:cNvSpPr txBox="1"/>
          <p:nvPr/>
        </p:nvSpPr>
        <p:spPr>
          <a:xfrm>
            <a:off x="5985364" y="3225257"/>
            <a:ext cx="866775" cy="1569660"/>
          </a:xfrm>
          <a:prstGeom prst="rect">
            <a:avLst/>
          </a:prstGeom>
          <a:noFill/>
        </p:spPr>
        <p:txBody>
          <a:bodyPr wrap="square" rtlCol="0">
            <a:spAutoFit/>
          </a:bodyPr>
          <a:lstStyle/>
          <a:p>
            <a:r>
              <a:rPr lang="en-AU" sz="9600" dirty="0">
                <a:solidFill>
                  <a:srgbClr val="FF0000"/>
                </a:solidFill>
              </a:rPr>
              <a:t>+</a:t>
            </a:r>
          </a:p>
        </p:txBody>
      </p:sp>
      <p:pic>
        <p:nvPicPr>
          <p:cNvPr id="7" name="Picture 6"/>
          <p:cNvPicPr>
            <a:picLocks noChangeAspect="1"/>
          </p:cNvPicPr>
          <p:nvPr/>
        </p:nvPicPr>
        <p:blipFill>
          <a:blip r:embed="rId3"/>
          <a:stretch>
            <a:fillRect/>
          </a:stretch>
        </p:blipFill>
        <p:spPr>
          <a:xfrm>
            <a:off x="7077075" y="2000250"/>
            <a:ext cx="4095750" cy="4095750"/>
          </a:xfrm>
          <a:prstGeom prst="rect">
            <a:avLst/>
          </a:prstGeom>
        </p:spPr>
      </p:pic>
    </p:spTree>
    <p:extLst>
      <p:ext uri="{BB962C8B-B14F-4D97-AF65-F5344CB8AC3E}">
        <p14:creationId xmlns:p14="http://schemas.microsoft.com/office/powerpoint/2010/main" val="2314284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41436" y="2244724"/>
            <a:ext cx="4351338" cy="4351338"/>
          </a:xfrm>
          <a:prstGeom prst="rect">
            <a:avLst/>
          </a:prstGeom>
        </p:spPr>
      </p:pic>
      <p:sp>
        <p:nvSpPr>
          <p:cNvPr id="2" name="Title 1"/>
          <p:cNvSpPr>
            <a:spLocks noGrp="1"/>
          </p:cNvSpPr>
          <p:nvPr>
            <p:ph type="title"/>
          </p:nvPr>
        </p:nvSpPr>
        <p:spPr/>
        <p:txBody>
          <a:bodyPr>
            <a:noAutofit/>
          </a:bodyPr>
          <a:lstStyle/>
          <a:p>
            <a:r>
              <a:rPr lang="en-AU" sz="3200" b="1" dirty="0"/>
              <a:t>Power supply module:</a:t>
            </a:r>
            <a:br>
              <a:rPr lang="en-AU" sz="3200" dirty="0"/>
            </a:br>
            <a:r>
              <a:rPr lang="en-AU" sz="3200" dirty="0"/>
              <a:t>1. connect the power supply module to the breadboard (check the pins are not bent!)</a:t>
            </a:r>
            <a:br>
              <a:rPr lang="en-AU" sz="3200" dirty="0"/>
            </a:br>
            <a:r>
              <a:rPr lang="en-AU" sz="3200" dirty="0"/>
              <a:t>2. put the yellow rail jumpers on the 5V side</a:t>
            </a:r>
          </a:p>
        </p:txBody>
      </p:sp>
      <p:pic>
        <p:nvPicPr>
          <p:cNvPr id="5" name="Picture 4"/>
          <p:cNvPicPr>
            <a:picLocks noChangeAspect="1"/>
          </p:cNvPicPr>
          <p:nvPr/>
        </p:nvPicPr>
        <p:blipFill>
          <a:blip r:embed="rId3"/>
          <a:stretch>
            <a:fillRect/>
          </a:stretch>
        </p:blipFill>
        <p:spPr>
          <a:xfrm>
            <a:off x="0" y="2244724"/>
            <a:ext cx="4427009" cy="4427009"/>
          </a:xfrm>
          <a:prstGeom prst="rect">
            <a:avLst/>
          </a:prstGeom>
        </p:spPr>
      </p:pic>
      <p:pic>
        <p:nvPicPr>
          <p:cNvPr id="6" name="Picture 5"/>
          <p:cNvPicPr>
            <a:picLocks noChangeAspect="1"/>
          </p:cNvPicPr>
          <p:nvPr/>
        </p:nvPicPr>
        <p:blipFill>
          <a:blip r:embed="rId4"/>
          <a:stretch>
            <a:fillRect/>
          </a:stretch>
        </p:blipFill>
        <p:spPr>
          <a:xfrm>
            <a:off x="7555802" y="3771899"/>
            <a:ext cx="4636198" cy="2824163"/>
          </a:xfrm>
          <a:prstGeom prst="rect">
            <a:avLst/>
          </a:prstGeom>
        </p:spPr>
      </p:pic>
      <p:sp>
        <p:nvSpPr>
          <p:cNvPr id="7" name="TextBox 6"/>
          <p:cNvSpPr txBox="1"/>
          <p:nvPr/>
        </p:nvSpPr>
        <p:spPr>
          <a:xfrm>
            <a:off x="4594577" y="2643011"/>
            <a:ext cx="598311" cy="707886"/>
          </a:xfrm>
          <a:prstGeom prst="rect">
            <a:avLst/>
          </a:prstGeom>
          <a:noFill/>
        </p:spPr>
        <p:txBody>
          <a:bodyPr wrap="square" rtlCol="0">
            <a:spAutoFit/>
          </a:bodyPr>
          <a:lstStyle/>
          <a:p>
            <a:r>
              <a:rPr lang="en-AU" sz="4000" dirty="0"/>
              <a:t>1.</a:t>
            </a:r>
          </a:p>
        </p:txBody>
      </p:sp>
      <p:sp>
        <p:nvSpPr>
          <p:cNvPr id="9" name="TextBox 8"/>
          <p:cNvSpPr txBox="1"/>
          <p:nvPr/>
        </p:nvSpPr>
        <p:spPr>
          <a:xfrm>
            <a:off x="7727244" y="5963847"/>
            <a:ext cx="598311" cy="707886"/>
          </a:xfrm>
          <a:prstGeom prst="rect">
            <a:avLst/>
          </a:prstGeom>
          <a:noFill/>
        </p:spPr>
        <p:txBody>
          <a:bodyPr wrap="square" rtlCol="0">
            <a:spAutoFit/>
          </a:bodyPr>
          <a:lstStyle/>
          <a:p>
            <a:r>
              <a:rPr lang="en-AU" sz="4000" dirty="0"/>
              <a:t>2.</a:t>
            </a:r>
          </a:p>
        </p:txBody>
      </p:sp>
      <p:cxnSp>
        <p:nvCxnSpPr>
          <p:cNvPr id="17" name="Straight Arrow Connector 16"/>
          <p:cNvCxnSpPr/>
          <p:nvPr/>
        </p:nvCxnSpPr>
        <p:spPr>
          <a:xfrm flipH="1">
            <a:off x="8873067" y="1856845"/>
            <a:ext cx="112889" cy="17555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492774" y="1690688"/>
            <a:ext cx="3033181" cy="9523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1492088" y="2643011"/>
            <a:ext cx="0" cy="17773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87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a:t>Power supply connection:</a:t>
            </a:r>
            <a:br>
              <a:rPr lang="en-AU" sz="3600" dirty="0"/>
            </a:br>
            <a:r>
              <a:rPr lang="en-AU" sz="3600" dirty="0"/>
              <a:t>connect your DC power supply (5V to 12V DC)</a:t>
            </a:r>
            <a:br>
              <a:rPr lang="en-AU" sz="3600" dirty="0"/>
            </a:br>
            <a:r>
              <a:rPr lang="en-AU" sz="3600" dirty="0"/>
              <a:t>to the black DC input jack:</a:t>
            </a:r>
          </a:p>
        </p:txBody>
      </p:sp>
      <p:pic>
        <p:nvPicPr>
          <p:cNvPr id="4" name="Content Placeholder 3"/>
          <p:cNvPicPr>
            <a:picLocks noGrp="1" noChangeAspect="1"/>
          </p:cNvPicPr>
          <p:nvPr>
            <p:ph idx="1"/>
          </p:nvPr>
        </p:nvPicPr>
        <p:blipFill>
          <a:blip r:embed="rId2"/>
          <a:stretch>
            <a:fillRect/>
          </a:stretch>
        </p:blipFill>
        <p:spPr>
          <a:xfrm>
            <a:off x="838200" y="2068513"/>
            <a:ext cx="4351338" cy="43513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900" y="1985309"/>
            <a:ext cx="3814063" cy="4517746"/>
          </a:xfrm>
          <a:prstGeom prst="rect">
            <a:avLst/>
          </a:prstGeom>
        </p:spPr>
      </p:pic>
      <p:sp>
        <p:nvSpPr>
          <p:cNvPr id="7" name="TextBox 6"/>
          <p:cNvSpPr txBox="1"/>
          <p:nvPr/>
        </p:nvSpPr>
        <p:spPr>
          <a:xfrm>
            <a:off x="838200" y="2328863"/>
            <a:ext cx="2019300" cy="646331"/>
          </a:xfrm>
          <a:prstGeom prst="rect">
            <a:avLst/>
          </a:prstGeom>
          <a:noFill/>
        </p:spPr>
        <p:txBody>
          <a:bodyPr wrap="square" rtlCol="0">
            <a:spAutoFit/>
          </a:bodyPr>
          <a:lstStyle/>
          <a:p>
            <a:r>
              <a:rPr lang="en-AU" dirty="0"/>
              <a:t>Using an AC adaptor or charger</a:t>
            </a:r>
          </a:p>
        </p:txBody>
      </p:sp>
      <p:sp>
        <p:nvSpPr>
          <p:cNvPr id="8" name="TextBox 7"/>
          <p:cNvSpPr txBox="1"/>
          <p:nvPr/>
        </p:nvSpPr>
        <p:spPr>
          <a:xfrm>
            <a:off x="5949330" y="3341511"/>
            <a:ext cx="733777" cy="461665"/>
          </a:xfrm>
          <a:prstGeom prst="rect">
            <a:avLst/>
          </a:prstGeom>
          <a:noFill/>
        </p:spPr>
        <p:txBody>
          <a:bodyPr wrap="square" rtlCol="0">
            <a:spAutoFit/>
          </a:bodyPr>
          <a:lstStyle/>
          <a:p>
            <a:r>
              <a:rPr lang="en-AU" sz="2400" dirty="0"/>
              <a:t>OR</a:t>
            </a:r>
          </a:p>
        </p:txBody>
      </p:sp>
      <p:sp>
        <p:nvSpPr>
          <p:cNvPr id="9" name="TextBox 8"/>
          <p:cNvSpPr txBox="1"/>
          <p:nvPr/>
        </p:nvSpPr>
        <p:spPr>
          <a:xfrm>
            <a:off x="7540978" y="2494844"/>
            <a:ext cx="1808953" cy="646331"/>
          </a:xfrm>
          <a:prstGeom prst="rect">
            <a:avLst/>
          </a:prstGeom>
          <a:noFill/>
        </p:spPr>
        <p:txBody>
          <a:bodyPr wrap="square" rtlCol="0">
            <a:spAutoFit/>
          </a:bodyPr>
          <a:lstStyle/>
          <a:p>
            <a:r>
              <a:rPr lang="en-AU" dirty="0"/>
              <a:t>Using a 9V DC</a:t>
            </a:r>
          </a:p>
          <a:p>
            <a:r>
              <a:rPr lang="en-AU" dirty="0"/>
              <a:t>battery</a:t>
            </a:r>
          </a:p>
        </p:txBody>
      </p:sp>
    </p:spTree>
    <p:extLst>
      <p:ext uri="{BB962C8B-B14F-4D97-AF65-F5344CB8AC3E}">
        <p14:creationId xmlns:p14="http://schemas.microsoft.com/office/powerpoint/2010/main" val="387700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Your circuit should look like this…</a:t>
            </a:r>
            <a:br>
              <a:rPr lang="en-AU" dirty="0"/>
            </a:br>
            <a:r>
              <a:rPr lang="en-AU" dirty="0"/>
              <a:t>Don’t turn on the power switch yet!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8080" y="1572960"/>
            <a:ext cx="7075840" cy="5285040"/>
          </a:xfrm>
        </p:spPr>
      </p:pic>
    </p:spTree>
    <p:extLst>
      <p:ext uri="{BB962C8B-B14F-4D97-AF65-F5344CB8AC3E}">
        <p14:creationId xmlns:p14="http://schemas.microsoft.com/office/powerpoint/2010/main" val="280961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6" y="215656"/>
            <a:ext cx="10515600" cy="1325563"/>
          </a:xfrm>
        </p:spPr>
        <p:txBody>
          <a:bodyPr>
            <a:noAutofit/>
          </a:bodyPr>
          <a:lstStyle/>
          <a:p>
            <a:r>
              <a:rPr lang="en-AU" sz="3600" dirty="0"/>
              <a:t>Check that your circuit connections look like the diagram: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981" y="1648537"/>
            <a:ext cx="7419539" cy="5209463"/>
          </a:xfrm>
          <a:prstGeom prst="rect">
            <a:avLst/>
          </a:prstGeom>
        </p:spPr>
      </p:pic>
    </p:spTree>
    <p:extLst>
      <p:ext uri="{BB962C8B-B14F-4D97-AF65-F5344CB8AC3E}">
        <p14:creationId xmlns:p14="http://schemas.microsoft.com/office/powerpoint/2010/main" val="403420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Connect your Arduino Uno to your computer</a:t>
            </a:r>
            <a:br>
              <a:rPr lang="en-AU" dirty="0"/>
            </a:br>
            <a:r>
              <a:rPr lang="en-AU" dirty="0"/>
              <a:t>Open the Arduino software (IDE)</a:t>
            </a:r>
            <a:br>
              <a:rPr lang="en-AU" dirty="0"/>
            </a:br>
            <a:r>
              <a:rPr lang="en-AU" dirty="0"/>
              <a:t>Select </a:t>
            </a:r>
            <a:r>
              <a:rPr lang="en-AU" b="1" dirty="0" err="1"/>
              <a:t>Cylon</a:t>
            </a:r>
            <a:r>
              <a:rPr lang="en-AU" dirty="0"/>
              <a:t> from the Custom Libraries examples</a:t>
            </a:r>
          </a:p>
        </p:txBody>
      </p:sp>
      <p:pic>
        <p:nvPicPr>
          <p:cNvPr id="4" name="Picture 3"/>
          <p:cNvPicPr>
            <a:picLocks noChangeAspect="1"/>
          </p:cNvPicPr>
          <p:nvPr/>
        </p:nvPicPr>
        <p:blipFill>
          <a:blip r:embed="rId2"/>
          <a:stretch>
            <a:fillRect/>
          </a:stretch>
        </p:blipFill>
        <p:spPr>
          <a:xfrm>
            <a:off x="5789085" y="1879087"/>
            <a:ext cx="5410236" cy="4727736"/>
          </a:xfrm>
          <a:prstGeom prst="rect">
            <a:avLst/>
          </a:prstGeom>
        </p:spPr>
      </p:pic>
      <p:sp>
        <p:nvSpPr>
          <p:cNvPr id="5" name="TextBox 4"/>
          <p:cNvSpPr txBox="1"/>
          <p:nvPr/>
        </p:nvSpPr>
        <p:spPr>
          <a:xfrm>
            <a:off x="622829" y="2637190"/>
            <a:ext cx="4829704" cy="707886"/>
          </a:xfrm>
          <a:prstGeom prst="rect">
            <a:avLst/>
          </a:prstGeom>
          <a:noFill/>
        </p:spPr>
        <p:txBody>
          <a:bodyPr wrap="square" rtlCol="0">
            <a:spAutoFit/>
          </a:bodyPr>
          <a:lstStyle/>
          <a:p>
            <a:r>
              <a:rPr lang="en-AU" sz="2000" b="1" dirty="0"/>
              <a:t>File </a:t>
            </a:r>
            <a:r>
              <a:rPr lang="en-AU" sz="2000" b="1" dirty="0">
                <a:sym typeface="Wingdings" panose="05000000000000000000" pitchFamily="2" charset="2"/>
              </a:rPr>
              <a:t> Examples (from Custom Libraries)  </a:t>
            </a:r>
            <a:r>
              <a:rPr lang="en-AU" sz="2000" b="1" dirty="0" err="1">
                <a:sym typeface="Wingdings" panose="05000000000000000000" pitchFamily="2" charset="2"/>
              </a:rPr>
              <a:t>FastLED</a:t>
            </a:r>
            <a:r>
              <a:rPr lang="en-AU" sz="2000" b="1" dirty="0">
                <a:sym typeface="Wingdings" panose="05000000000000000000" pitchFamily="2" charset="2"/>
              </a:rPr>
              <a:t>  </a:t>
            </a:r>
            <a:r>
              <a:rPr lang="en-AU" sz="2000" b="1" dirty="0" err="1">
                <a:sym typeface="Wingdings" panose="05000000000000000000" pitchFamily="2" charset="2"/>
              </a:rPr>
              <a:t>Cylon</a:t>
            </a:r>
            <a:endParaRPr lang="en-AU" sz="2000" b="1" dirty="0"/>
          </a:p>
        </p:txBody>
      </p:sp>
      <p:sp>
        <p:nvSpPr>
          <p:cNvPr id="6" name="Arrow: Left 5"/>
          <p:cNvSpPr/>
          <p:nvPr/>
        </p:nvSpPr>
        <p:spPr>
          <a:xfrm>
            <a:off x="9968089" y="5475111"/>
            <a:ext cx="372533" cy="101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97964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565150"/>
            <a:ext cx="11115675" cy="1325563"/>
          </a:xfrm>
        </p:spPr>
        <p:txBody>
          <a:bodyPr>
            <a:normAutofit fontScale="90000"/>
          </a:bodyPr>
          <a:lstStyle/>
          <a:p>
            <a:br>
              <a:rPr lang="en-AU" dirty="0"/>
            </a:br>
            <a:r>
              <a:rPr lang="en-AU" dirty="0"/>
              <a:t>Set up the code for the LED strip:</a:t>
            </a:r>
            <a:br>
              <a:rPr lang="en-AU" dirty="0"/>
            </a:br>
            <a:r>
              <a:rPr lang="en-AU" dirty="0"/>
              <a:t>1. Change NUM_LEDS to 30</a:t>
            </a:r>
            <a:br>
              <a:rPr lang="en-AU" dirty="0"/>
            </a:br>
            <a:r>
              <a:rPr lang="en-AU" dirty="0"/>
              <a:t>2. Change DATA_PIN to 6</a:t>
            </a:r>
            <a:br>
              <a:rPr lang="en-AU" dirty="0"/>
            </a:br>
            <a:r>
              <a:rPr lang="en-AU" dirty="0"/>
              <a:t>3. </a:t>
            </a:r>
            <a:r>
              <a:rPr lang="en-AU" dirty="0"/>
              <a:t>upload the code, then switch on </a:t>
            </a:r>
            <a:br>
              <a:rPr lang="en-AU" dirty="0"/>
            </a:br>
            <a:r>
              <a:rPr lang="en-AU" dirty="0"/>
              <a:t>the power button on the power module</a:t>
            </a:r>
            <a:endParaRPr lang="en-AU"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439" y="283121"/>
            <a:ext cx="3019339" cy="3469495"/>
          </a:xfrm>
          <a:prstGeom prst="rect">
            <a:avLst/>
          </a:prstGeom>
        </p:spPr>
      </p:pic>
      <p:sp>
        <p:nvSpPr>
          <p:cNvPr id="11" name="Arrow: Right 10"/>
          <p:cNvSpPr/>
          <p:nvPr/>
        </p:nvSpPr>
        <p:spPr>
          <a:xfrm>
            <a:off x="6513689" y="1227931"/>
            <a:ext cx="2246489" cy="4202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553156" y="3752616"/>
            <a:ext cx="10103555" cy="2862322"/>
          </a:xfrm>
          <a:prstGeom prst="rect">
            <a:avLst/>
          </a:prstGeom>
          <a:noFill/>
        </p:spPr>
        <p:txBody>
          <a:bodyPr wrap="square" rtlCol="0">
            <a:spAutoFit/>
          </a:bodyPr>
          <a:lstStyle/>
          <a:p>
            <a:r>
              <a:rPr lang="en-AU" sz="3600" dirty="0"/>
              <a:t>Now,</a:t>
            </a:r>
          </a:p>
          <a:p>
            <a:pPr marL="342900" indent="-342900">
              <a:buAutoNum type="arabicPeriod"/>
            </a:pPr>
            <a:r>
              <a:rPr lang="en-AU" sz="3600" dirty="0"/>
              <a:t>Can you change the code to make the lights go Blue one way and come back Red?</a:t>
            </a:r>
          </a:p>
          <a:p>
            <a:pPr marL="342900" indent="-342900">
              <a:buAutoNum type="arabicPeriod"/>
            </a:pPr>
            <a:r>
              <a:rPr lang="en-AU" sz="3600" dirty="0"/>
              <a:t>What other colours can you do?</a:t>
            </a:r>
          </a:p>
          <a:p>
            <a:pPr marL="342900" indent="-342900">
              <a:buAutoNum type="arabicPeriod"/>
            </a:pPr>
            <a:r>
              <a:rPr lang="en-AU" sz="3600" dirty="0"/>
              <a:t>Can you change the speed of the </a:t>
            </a:r>
            <a:r>
              <a:rPr lang="en-AU" sz="3600" dirty="0" err="1"/>
              <a:t>Cylon</a:t>
            </a:r>
            <a:r>
              <a:rPr lang="en-AU" sz="3600" dirty="0"/>
              <a:t> pattern?</a:t>
            </a:r>
          </a:p>
        </p:txBody>
      </p:sp>
    </p:spTree>
    <p:extLst>
      <p:ext uri="{BB962C8B-B14F-4D97-AF65-F5344CB8AC3E}">
        <p14:creationId xmlns:p14="http://schemas.microsoft.com/office/powerpoint/2010/main" val="91299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Now try some more light patterns!</a:t>
            </a:r>
            <a:br>
              <a:rPr lang="en-AU" dirty="0"/>
            </a:br>
            <a:r>
              <a:rPr lang="en-AU" dirty="0"/>
              <a:t>1.Try</a:t>
            </a:r>
            <a:r>
              <a:rPr lang="en-AU" b="1" dirty="0"/>
              <a:t> </a:t>
            </a:r>
            <a:r>
              <a:rPr lang="en-AU" b="1" dirty="0" err="1"/>
              <a:t>FirstLight</a:t>
            </a:r>
            <a:r>
              <a:rPr lang="en-AU" dirty="0"/>
              <a:t> from the </a:t>
            </a:r>
            <a:r>
              <a:rPr lang="en-AU" dirty="0" err="1"/>
              <a:t>FastLED</a:t>
            </a:r>
            <a:r>
              <a:rPr lang="en-AU" dirty="0"/>
              <a:t> examples</a:t>
            </a:r>
            <a:br>
              <a:rPr lang="en-AU" dirty="0"/>
            </a:br>
            <a:r>
              <a:rPr lang="en-AU" dirty="0"/>
              <a:t>2.Try </a:t>
            </a:r>
            <a:r>
              <a:rPr lang="en-AU" b="1" dirty="0" err="1"/>
              <a:t>strandtest</a:t>
            </a:r>
            <a:r>
              <a:rPr lang="en-AU" dirty="0"/>
              <a:t> from the </a:t>
            </a:r>
            <a:r>
              <a:rPr lang="en-AU" dirty="0" err="1"/>
              <a:t>Adafruit</a:t>
            </a:r>
            <a:r>
              <a:rPr lang="en-AU" dirty="0"/>
              <a:t> </a:t>
            </a:r>
            <a:r>
              <a:rPr lang="en-AU" dirty="0" err="1"/>
              <a:t>Neopixel</a:t>
            </a:r>
            <a:r>
              <a:rPr lang="en-AU" dirty="0"/>
              <a:t> library</a:t>
            </a:r>
          </a:p>
        </p:txBody>
      </p:sp>
      <p:pic>
        <p:nvPicPr>
          <p:cNvPr id="3" name="Picture 2"/>
          <p:cNvPicPr>
            <a:picLocks noChangeAspect="1"/>
          </p:cNvPicPr>
          <p:nvPr/>
        </p:nvPicPr>
        <p:blipFill>
          <a:blip r:embed="rId2"/>
          <a:stretch>
            <a:fillRect/>
          </a:stretch>
        </p:blipFill>
        <p:spPr>
          <a:xfrm>
            <a:off x="2947988" y="3333750"/>
            <a:ext cx="4324350" cy="1819275"/>
          </a:xfrm>
          <a:prstGeom prst="rect">
            <a:avLst/>
          </a:prstGeom>
        </p:spPr>
      </p:pic>
      <p:sp>
        <p:nvSpPr>
          <p:cNvPr id="4" name="Arrow: Right 3"/>
          <p:cNvSpPr/>
          <p:nvPr/>
        </p:nvSpPr>
        <p:spPr>
          <a:xfrm>
            <a:off x="5678312" y="4119209"/>
            <a:ext cx="259644" cy="1241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8862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Are all LED strip lights the same?</a:t>
            </a:r>
          </a:p>
        </p:txBody>
      </p:sp>
      <p:sp>
        <p:nvSpPr>
          <p:cNvPr id="3" name="Content Placeholder 2"/>
          <p:cNvSpPr>
            <a:spLocks noGrp="1"/>
          </p:cNvSpPr>
          <p:nvPr>
            <p:ph idx="1"/>
          </p:nvPr>
        </p:nvSpPr>
        <p:spPr/>
        <p:txBody>
          <a:bodyPr>
            <a:normAutofit/>
          </a:bodyPr>
          <a:lstStyle/>
          <a:p>
            <a:r>
              <a:rPr lang="en-AU" dirty="0"/>
              <a:t>An LED strip contains a large number of LEDs connected together on one strip of flexible plastic containing thin metal circuit tracks. </a:t>
            </a:r>
          </a:p>
          <a:p>
            <a:r>
              <a:rPr lang="en-AU" dirty="0"/>
              <a:t>There are many different designs and types of strips.</a:t>
            </a:r>
          </a:p>
          <a:p>
            <a:r>
              <a:rPr lang="en-AU" dirty="0"/>
              <a:t>Our strips have tiny WS2812b LEDs which can produce red, green and blue (RGB) light. These colours can mix to make many other colours.</a:t>
            </a:r>
          </a:p>
          <a:p>
            <a:r>
              <a:rPr lang="en-AU" dirty="0"/>
              <a:t>WS2812b strips are called “addressable” as it is possible to turn on and change the colour of each LED independently of all the others. Many coloured patterns and effects can be created.</a:t>
            </a:r>
          </a:p>
          <a:p>
            <a:pPr marL="0" indent="0">
              <a:buNone/>
            </a:pPr>
            <a:endParaRPr lang="en-AU" dirty="0"/>
          </a:p>
        </p:txBody>
      </p:sp>
      <p:sp>
        <p:nvSpPr>
          <p:cNvPr id="5" name="Rectangle 4"/>
          <p:cNvSpPr/>
          <p:nvPr/>
        </p:nvSpPr>
        <p:spPr>
          <a:xfrm>
            <a:off x="2722277" y="5407241"/>
            <a:ext cx="6984431"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sysClr val="windowText" lastClr="000000"/>
                </a:solidFill>
                <a:effectLst/>
                <a:uLnTx/>
                <a:uFillTx/>
              </a:rPr>
              <a:t>Let’s find out more!</a:t>
            </a:r>
          </a:p>
        </p:txBody>
      </p:sp>
    </p:spTree>
    <p:extLst>
      <p:ext uri="{BB962C8B-B14F-4D97-AF65-F5344CB8AC3E}">
        <p14:creationId xmlns:p14="http://schemas.microsoft.com/office/powerpoint/2010/main" val="371844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Arduino ‘Libraries’ – </a:t>
            </a:r>
            <a:r>
              <a:rPr lang="en-AU" sz="4000" dirty="0"/>
              <a:t>A ‘library’ is a type of code  that makes it easier to use some devices like LED strips. </a:t>
            </a:r>
          </a:p>
        </p:txBody>
      </p:sp>
      <p:pic>
        <p:nvPicPr>
          <p:cNvPr id="7" name="Content Placeholder 6"/>
          <p:cNvPicPr>
            <a:picLocks noGrp="1" noChangeAspect="1"/>
          </p:cNvPicPr>
          <p:nvPr>
            <p:ph idx="1"/>
          </p:nvPr>
        </p:nvPicPr>
        <p:blipFill>
          <a:blip r:embed="rId2"/>
          <a:stretch>
            <a:fillRect/>
          </a:stretch>
        </p:blipFill>
        <p:spPr>
          <a:xfrm>
            <a:off x="6293797" y="1690688"/>
            <a:ext cx="5060003" cy="5052135"/>
          </a:xfrm>
          <a:prstGeom prst="rect">
            <a:avLst/>
          </a:prstGeom>
        </p:spPr>
      </p:pic>
      <p:sp>
        <p:nvSpPr>
          <p:cNvPr id="8" name="TextBox 7"/>
          <p:cNvSpPr txBox="1"/>
          <p:nvPr/>
        </p:nvSpPr>
        <p:spPr>
          <a:xfrm>
            <a:off x="597877" y="2540977"/>
            <a:ext cx="4950069" cy="1200329"/>
          </a:xfrm>
          <a:prstGeom prst="rect">
            <a:avLst/>
          </a:prstGeom>
          <a:noFill/>
        </p:spPr>
        <p:txBody>
          <a:bodyPr wrap="square" rtlCol="0">
            <a:spAutoFit/>
          </a:bodyPr>
          <a:lstStyle/>
          <a:p>
            <a:r>
              <a:rPr lang="en-AU" sz="2400" dirty="0"/>
              <a:t>This sketch uses two libraries. Libraries are included at the beginning of the sketch code.</a:t>
            </a:r>
          </a:p>
        </p:txBody>
      </p:sp>
      <p:sp>
        <p:nvSpPr>
          <p:cNvPr id="9" name="Arrow: Right 8"/>
          <p:cNvSpPr/>
          <p:nvPr/>
        </p:nvSpPr>
        <p:spPr>
          <a:xfrm>
            <a:off x="5511281" y="2769577"/>
            <a:ext cx="782516" cy="1758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0860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Collect libraries </a:t>
            </a:r>
            <a:r>
              <a:rPr lang="en-AU" dirty="0"/>
              <a:t>– we need to collect libraries that are used to control the LED strips. </a:t>
            </a:r>
          </a:p>
        </p:txBody>
      </p:sp>
      <p:pic>
        <p:nvPicPr>
          <p:cNvPr id="7" name="Picture 6"/>
          <p:cNvPicPr>
            <a:picLocks noChangeAspect="1"/>
          </p:cNvPicPr>
          <p:nvPr/>
        </p:nvPicPr>
        <p:blipFill>
          <a:blip r:embed="rId2"/>
          <a:stretch>
            <a:fillRect/>
          </a:stretch>
        </p:blipFill>
        <p:spPr>
          <a:xfrm>
            <a:off x="6838950" y="1690688"/>
            <a:ext cx="4914900" cy="4861477"/>
          </a:xfrm>
          <a:prstGeom prst="rect">
            <a:avLst/>
          </a:prstGeom>
        </p:spPr>
      </p:pic>
      <p:sp>
        <p:nvSpPr>
          <p:cNvPr id="8" name="TextBox 7"/>
          <p:cNvSpPr txBox="1"/>
          <p:nvPr/>
        </p:nvSpPr>
        <p:spPr>
          <a:xfrm>
            <a:off x="910737" y="2736431"/>
            <a:ext cx="5463687" cy="2246769"/>
          </a:xfrm>
          <a:prstGeom prst="rect">
            <a:avLst/>
          </a:prstGeom>
          <a:noFill/>
        </p:spPr>
        <p:txBody>
          <a:bodyPr wrap="square" rtlCol="0">
            <a:spAutoFit/>
          </a:bodyPr>
          <a:lstStyle/>
          <a:p>
            <a:pPr marL="342900" indent="-342900">
              <a:buAutoNum type="arabicPeriod"/>
            </a:pPr>
            <a:r>
              <a:rPr lang="en-AU" sz="2800" dirty="0"/>
              <a:t>You must be connected to the internet</a:t>
            </a:r>
          </a:p>
          <a:p>
            <a:pPr marL="342900" indent="-342900">
              <a:buAutoNum type="arabicPeriod"/>
            </a:pPr>
            <a:endParaRPr lang="en-AU" sz="2800" dirty="0"/>
          </a:p>
          <a:p>
            <a:pPr marL="342900" indent="-342900">
              <a:buAutoNum type="arabicPeriod"/>
            </a:pPr>
            <a:r>
              <a:rPr lang="en-AU" sz="2800" dirty="0"/>
              <a:t>Sketch </a:t>
            </a:r>
            <a:r>
              <a:rPr lang="en-AU" sz="2800" dirty="0">
                <a:sym typeface="Wingdings" panose="05000000000000000000" pitchFamily="2" charset="2"/>
              </a:rPr>
              <a:t> Include Library  Manage Libraries</a:t>
            </a:r>
            <a:endParaRPr lang="en-AU" sz="2800" dirty="0"/>
          </a:p>
        </p:txBody>
      </p:sp>
    </p:spTree>
    <p:extLst>
      <p:ext uri="{BB962C8B-B14F-4D97-AF65-F5344CB8AC3E}">
        <p14:creationId xmlns:p14="http://schemas.microsoft.com/office/powerpoint/2010/main" val="111551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in ‘neo’ in the search bar and install the latest version (1.1.1) of </a:t>
            </a:r>
            <a:r>
              <a:rPr lang="en-US" dirty="0" err="1"/>
              <a:t>Adafruit</a:t>
            </a:r>
            <a:r>
              <a:rPr lang="en-US" dirty="0"/>
              <a:t> </a:t>
            </a:r>
            <a:r>
              <a:rPr lang="en-US" dirty="0" err="1"/>
              <a:t>Neopixel</a:t>
            </a:r>
            <a:endParaRPr lang="en-US" dirty="0"/>
          </a:p>
        </p:txBody>
      </p:sp>
      <p:sp>
        <p:nvSpPr>
          <p:cNvPr id="3" name="Content Placeholder 2"/>
          <p:cNvSpPr>
            <a:spLocks noGrp="1"/>
          </p:cNvSpPr>
          <p:nvPr>
            <p:ph idx="1"/>
          </p:nvPr>
        </p:nvSpPr>
        <p:spPr>
          <a:xfrm>
            <a:off x="972792" y="2127856"/>
            <a:ext cx="10515600" cy="4351338"/>
          </a:xfrm>
        </p:spPr>
        <p:txBody>
          <a:bodyPr/>
          <a:lstStyle/>
          <a:p>
            <a:endParaRPr lang="en-AU" dirty="0"/>
          </a:p>
        </p:txBody>
      </p:sp>
      <p:pic>
        <p:nvPicPr>
          <p:cNvPr id="6" name="Picture 5"/>
          <p:cNvPicPr>
            <a:picLocks noChangeAspect="1"/>
          </p:cNvPicPr>
          <p:nvPr/>
        </p:nvPicPr>
        <p:blipFill>
          <a:blip r:embed="rId2"/>
          <a:stretch>
            <a:fillRect/>
          </a:stretch>
        </p:blipFill>
        <p:spPr>
          <a:xfrm>
            <a:off x="2112065" y="2025065"/>
            <a:ext cx="7667625" cy="4324350"/>
          </a:xfrm>
          <a:prstGeom prst="rect">
            <a:avLst/>
          </a:prstGeom>
        </p:spPr>
      </p:pic>
      <p:sp>
        <p:nvSpPr>
          <p:cNvPr id="5" name="Oval 4"/>
          <p:cNvSpPr/>
          <p:nvPr/>
        </p:nvSpPr>
        <p:spPr>
          <a:xfrm>
            <a:off x="2008023" y="3196054"/>
            <a:ext cx="2146852" cy="99118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304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6673"/>
            <a:ext cx="10515600" cy="1325563"/>
          </a:xfrm>
        </p:spPr>
        <p:txBody>
          <a:bodyPr>
            <a:normAutofit fontScale="90000"/>
          </a:bodyPr>
          <a:lstStyle/>
          <a:p>
            <a:r>
              <a:rPr lang="en-US" dirty="0"/>
              <a:t>Go back to manage libraries </a:t>
            </a:r>
            <a:br>
              <a:rPr lang="en-US" dirty="0"/>
            </a:br>
            <a:br>
              <a:rPr lang="en-US" dirty="0"/>
            </a:br>
            <a:r>
              <a:rPr lang="en-US" dirty="0"/>
              <a:t>Go to sketch &gt; include library &gt; manage libraries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2778" y="2717490"/>
            <a:ext cx="6121400" cy="3733800"/>
          </a:xfrm>
        </p:spPr>
      </p:pic>
    </p:spTree>
    <p:extLst>
      <p:ext uri="{BB962C8B-B14F-4D97-AF65-F5344CB8AC3E}">
        <p14:creationId xmlns:p14="http://schemas.microsoft.com/office/powerpoint/2010/main" val="242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in </a:t>
            </a:r>
            <a:r>
              <a:rPr lang="en-US" dirty="0" err="1"/>
              <a:t>fastLED</a:t>
            </a:r>
            <a:r>
              <a:rPr lang="en-US" dirty="0"/>
              <a:t> in the search bar and install the latest version (3.1.3)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150" y="2851944"/>
            <a:ext cx="10045700" cy="2298700"/>
          </a:xfrm>
        </p:spPr>
      </p:pic>
      <p:sp>
        <p:nvSpPr>
          <p:cNvPr id="5" name="Oval 4"/>
          <p:cNvSpPr/>
          <p:nvPr/>
        </p:nvSpPr>
        <p:spPr>
          <a:xfrm>
            <a:off x="6188765" y="2851944"/>
            <a:ext cx="2146852" cy="99118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02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38893"/>
            <a:ext cx="10515600" cy="1325563"/>
          </a:xfrm>
        </p:spPr>
        <p:txBody>
          <a:bodyPr/>
          <a:lstStyle/>
          <a:p>
            <a:r>
              <a:rPr lang="en-AU" dirty="0"/>
              <a:t>Time to fire up some WS2812b LED strips! </a:t>
            </a:r>
          </a:p>
        </p:txBody>
      </p:sp>
      <p:pic>
        <p:nvPicPr>
          <p:cNvPr id="4" name="Content Placeholder 3"/>
          <p:cNvPicPr>
            <a:picLocks noGrp="1" noChangeAspect="1"/>
          </p:cNvPicPr>
          <p:nvPr>
            <p:ph idx="1"/>
          </p:nvPr>
        </p:nvPicPr>
        <p:blipFill>
          <a:blip r:embed="rId2"/>
          <a:stretch>
            <a:fillRect/>
          </a:stretch>
        </p:blipFill>
        <p:spPr>
          <a:xfrm>
            <a:off x="577055" y="1462088"/>
            <a:ext cx="5052219" cy="5052219"/>
          </a:xfrm>
          <a:prstGeom prst="rect">
            <a:avLst/>
          </a:prstGeom>
        </p:spPr>
      </p:pic>
      <p:pic>
        <p:nvPicPr>
          <p:cNvPr id="5" name="Picture 4"/>
          <p:cNvPicPr>
            <a:picLocks noChangeAspect="1"/>
          </p:cNvPicPr>
          <p:nvPr/>
        </p:nvPicPr>
        <p:blipFill>
          <a:blip r:embed="rId3"/>
          <a:stretch>
            <a:fillRect/>
          </a:stretch>
        </p:blipFill>
        <p:spPr>
          <a:xfrm>
            <a:off x="5899944" y="2560394"/>
            <a:ext cx="5715000" cy="1676400"/>
          </a:xfrm>
          <a:prstGeom prst="rect">
            <a:avLst/>
          </a:prstGeom>
        </p:spPr>
      </p:pic>
      <p:pic>
        <p:nvPicPr>
          <p:cNvPr id="6" name="Picture 5"/>
          <p:cNvPicPr>
            <a:picLocks noChangeAspect="1"/>
          </p:cNvPicPr>
          <p:nvPr/>
        </p:nvPicPr>
        <p:blipFill>
          <a:blip r:embed="rId4"/>
          <a:stretch>
            <a:fillRect/>
          </a:stretch>
        </p:blipFill>
        <p:spPr>
          <a:xfrm>
            <a:off x="7792916" y="4579694"/>
            <a:ext cx="1929056" cy="2028750"/>
          </a:xfrm>
          <a:prstGeom prst="rect">
            <a:avLst/>
          </a:prstGeom>
        </p:spPr>
      </p:pic>
      <p:sp>
        <p:nvSpPr>
          <p:cNvPr id="7" name="TextBox 6"/>
          <p:cNvSpPr txBox="1"/>
          <p:nvPr/>
        </p:nvSpPr>
        <p:spPr>
          <a:xfrm>
            <a:off x="6010275" y="1517835"/>
            <a:ext cx="5604669" cy="923330"/>
          </a:xfrm>
          <a:prstGeom prst="rect">
            <a:avLst/>
          </a:prstGeom>
          <a:noFill/>
        </p:spPr>
        <p:txBody>
          <a:bodyPr wrap="square" rtlCol="0">
            <a:spAutoFit/>
          </a:bodyPr>
          <a:lstStyle/>
          <a:p>
            <a:r>
              <a:rPr lang="en-AU" dirty="0"/>
              <a:t>Take time to look at the WS2182b LED. It is a very advanced LED which contains its own tiny control circuit technology !</a:t>
            </a:r>
          </a:p>
        </p:txBody>
      </p:sp>
      <p:sp>
        <p:nvSpPr>
          <p:cNvPr id="8" name="Arrow: Down 7"/>
          <p:cNvSpPr/>
          <p:nvPr/>
        </p:nvSpPr>
        <p:spPr>
          <a:xfrm>
            <a:off x="8757444" y="3824654"/>
            <a:ext cx="193125" cy="7649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1014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dirty="0"/>
              <a:t>The WS2812b LED strips have </a:t>
            </a:r>
            <a:r>
              <a:rPr lang="en-AU" sz="3200" b="1" dirty="0"/>
              <a:t>3 wires </a:t>
            </a:r>
            <a:r>
              <a:rPr lang="en-AU" sz="3200" dirty="0"/>
              <a:t>which can be connected to a breadboard using a short wire connector, or by pushing the pins of your coloured  ‘jumper wires’ into the connector.</a:t>
            </a:r>
          </a:p>
        </p:txBody>
      </p:sp>
      <p:pic>
        <p:nvPicPr>
          <p:cNvPr id="4" name="Content Placeholder 3"/>
          <p:cNvPicPr>
            <a:picLocks noGrp="1" noChangeAspect="1"/>
          </p:cNvPicPr>
          <p:nvPr>
            <p:ph idx="1"/>
          </p:nvPr>
        </p:nvPicPr>
        <p:blipFill>
          <a:blip r:embed="rId2"/>
          <a:stretch>
            <a:fillRect/>
          </a:stretch>
        </p:blipFill>
        <p:spPr>
          <a:xfrm>
            <a:off x="271523" y="1852003"/>
            <a:ext cx="4856528" cy="4856528"/>
          </a:xfrm>
          <a:prstGeom prst="rect">
            <a:avLst/>
          </a:prstGeom>
        </p:spPr>
      </p:pic>
      <p:pic>
        <p:nvPicPr>
          <p:cNvPr id="3" name="Picture 2"/>
          <p:cNvPicPr>
            <a:picLocks noChangeAspect="1"/>
          </p:cNvPicPr>
          <p:nvPr/>
        </p:nvPicPr>
        <p:blipFill>
          <a:blip r:embed="rId3"/>
          <a:stretch>
            <a:fillRect/>
          </a:stretch>
        </p:blipFill>
        <p:spPr>
          <a:xfrm>
            <a:off x="6092413" y="1833110"/>
            <a:ext cx="4993619" cy="3266801"/>
          </a:xfrm>
          <a:prstGeom prst="rect">
            <a:avLst/>
          </a:prstGeom>
        </p:spPr>
      </p:pic>
      <p:cxnSp>
        <p:nvCxnSpPr>
          <p:cNvPr id="6" name="Straight Arrow Connector 5"/>
          <p:cNvCxnSpPr/>
          <p:nvPr/>
        </p:nvCxnSpPr>
        <p:spPr>
          <a:xfrm flipV="1">
            <a:off x="4918104" y="3324088"/>
            <a:ext cx="1184826" cy="7941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111153" y="2497015"/>
            <a:ext cx="1063869" cy="1938992"/>
          </a:xfrm>
          <a:prstGeom prst="rect">
            <a:avLst/>
          </a:prstGeom>
          <a:noFill/>
        </p:spPr>
        <p:txBody>
          <a:bodyPr wrap="square" rtlCol="0">
            <a:spAutoFit/>
          </a:bodyPr>
          <a:lstStyle/>
          <a:p>
            <a:r>
              <a:rPr lang="en-AU" sz="2000" b="1" dirty="0"/>
              <a:t>GND</a:t>
            </a:r>
          </a:p>
          <a:p>
            <a:endParaRPr lang="en-AU" sz="2000" b="1" dirty="0"/>
          </a:p>
          <a:p>
            <a:r>
              <a:rPr lang="en-AU" sz="2000" b="1" dirty="0"/>
              <a:t>DATA</a:t>
            </a:r>
          </a:p>
          <a:p>
            <a:endParaRPr lang="en-AU" sz="2000" b="1" dirty="0"/>
          </a:p>
          <a:p>
            <a:endParaRPr lang="en-AU" sz="2000" b="1" dirty="0"/>
          </a:p>
          <a:p>
            <a:r>
              <a:rPr lang="en-AU" sz="2000" b="1" dirty="0"/>
              <a:t>+5V</a:t>
            </a:r>
          </a:p>
        </p:txBody>
      </p:sp>
      <p:sp>
        <p:nvSpPr>
          <p:cNvPr id="8" name="TextBox 7"/>
          <p:cNvSpPr txBox="1"/>
          <p:nvPr/>
        </p:nvSpPr>
        <p:spPr>
          <a:xfrm>
            <a:off x="5782269" y="5260197"/>
            <a:ext cx="5313623" cy="1200329"/>
          </a:xfrm>
          <a:prstGeom prst="rect">
            <a:avLst/>
          </a:prstGeom>
          <a:noFill/>
        </p:spPr>
        <p:txBody>
          <a:bodyPr wrap="square" rtlCol="0">
            <a:spAutoFit/>
          </a:bodyPr>
          <a:lstStyle/>
          <a:p>
            <a:r>
              <a:rPr lang="en-AU" dirty="0"/>
              <a:t>GND = Ground or 0 V.</a:t>
            </a:r>
          </a:p>
          <a:p>
            <a:r>
              <a:rPr lang="en-AU" dirty="0"/>
              <a:t>DATA = a wire which sends control signals to each LED</a:t>
            </a:r>
          </a:p>
          <a:p>
            <a:r>
              <a:rPr lang="en-AU" dirty="0"/>
              <a:t>              from the Arduino. It carries Serial Data In/Out.</a:t>
            </a:r>
          </a:p>
          <a:p>
            <a:r>
              <a:rPr lang="en-AU" dirty="0"/>
              <a:t>+5V = power source, can be labelled as </a:t>
            </a:r>
            <a:r>
              <a:rPr lang="en-AU" dirty="0" err="1"/>
              <a:t>Vcc</a:t>
            </a:r>
            <a:endParaRPr lang="en-AU" dirty="0"/>
          </a:p>
        </p:txBody>
      </p:sp>
    </p:spTree>
    <p:extLst>
      <p:ext uri="{BB962C8B-B14F-4D97-AF65-F5344CB8AC3E}">
        <p14:creationId xmlns:p14="http://schemas.microsoft.com/office/powerpoint/2010/main" val="4136409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449</Words>
  <Application>Microsoft Office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Arduino Uno – controlling LED strips</vt:lpstr>
      <vt:lpstr>Are all LED strip lights the same?</vt:lpstr>
      <vt:lpstr>Arduino ‘Libraries’ – A ‘library’ is a type of code  that makes it easier to use some devices like LED strips. </vt:lpstr>
      <vt:lpstr>Collect libraries – we need to collect libraries that are used to control the LED strips. </vt:lpstr>
      <vt:lpstr>Type in ‘neo’ in the search bar and install the latest version (1.1.1) of Adafruit Neopixel</vt:lpstr>
      <vt:lpstr>Go back to manage libraries   Go to sketch &gt; include library &gt; manage libraries </vt:lpstr>
      <vt:lpstr>Type in fastLED in the search bar and install the latest version (3.1.3)</vt:lpstr>
      <vt:lpstr>Time to fire up some WS2812b LED strips! </vt:lpstr>
      <vt:lpstr>The WS2812b LED strips have 3 wires which can be connected to a breadboard using a short wire connector, or by pushing the pins of your coloured  ‘jumper wires’ into the connector.</vt:lpstr>
      <vt:lpstr>Power supply module: 1. connect the power supply module to the breadboard (check the pins are not bent!) 2. put the yellow rail jumpers on the 5V side</vt:lpstr>
      <vt:lpstr>Power supply connection: connect your DC power supply (5V to 12V DC) to the black DC input jack:</vt:lpstr>
      <vt:lpstr>Your circuit should look like this… Don’t turn on the power switch yet!</vt:lpstr>
      <vt:lpstr>Check that your circuit connections look like the diagram:</vt:lpstr>
      <vt:lpstr>Connect your Arduino Uno to your computer Open the Arduino software (IDE) Select Cylon from the Custom Libraries examples</vt:lpstr>
      <vt:lpstr> Set up the code for the LED strip: 1. Change NUM_LEDS to 30 2. Change DATA_PIN to 6 3. upload the code, then switch on  the power button on the power module</vt:lpstr>
      <vt:lpstr>Now try some more light patterns! 1.Try FirstLight from the FastLED examples 2.Try strandtest from the Adafruit Neopixel library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Leeuwen, John</dc:creator>
  <cp:lastModifiedBy>Van Leeuwen, John</cp:lastModifiedBy>
  <cp:revision>94</cp:revision>
  <dcterms:created xsi:type="dcterms:W3CDTF">2017-05-21T07:40:55Z</dcterms:created>
  <dcterms:modified xsi:type="dcterms:W3CDTF">2017-06-03T22:33:00Z</dcterms:modified>
</cp:coreProperties>
</file>