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1" r:id="rId5"/>
    <p:sldId id="263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47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54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5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48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5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98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87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68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41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47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66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AF984-88A6-48B7-9EF8-BEB7199589F3}" type="datetimeFigureOut">
              <a:rPr lang="en-AU" smtClean="0"/>
              <a:t>21/05/2017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0BB0-6A1F-4A0A-AA73-9C0DB54B6C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93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Arduino Uno and sensors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25" y="1834418"/>
            <a:ext cx="5830275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2468649"/>
            <a:ext cx="5096445" cy="28653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5364" y="3225257"/>
            <a:ext cx="866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1428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is a sensor?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Sensors are devices that convert a physical quantity, such as light intensity or temperature, into an electrical quantity.</a:t>
            </a:r>
          </a:p>
          <a:p>
            <a:r>
              <a:rPr lang="en-AU" dirty="0"/>
              <a:t>One reason that an Arduino is so useful is that it can easily collect information from sensors.</a:t>
            </a:r>
          </a:p>
          <a:p>
            <a:r>
              <a:rPr lang="en-AU" dirty="0"/>
              <a:t>There are many different types of sensors:    </a:t>
            </a:r>
            <a:r>
              <a:rPr lang="en-AU" dirty="0"/>
              <a:t>Light  sensor, Motion  sensor, Sound sensor, Temperature  sensor, Magnetic fields  sensor, Gravity  sensor, Humidity  sensor, Vibration  sensor Pressure  sensor, Position sensor </a:t>
            </a:r>
            <a:r>
              <a:rPr lang="en-AU" dirty="0" err="1"/>
              <a:t>etc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722277" y="5407241"/>
            <a:ext cx="6984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Let’s find out more!</a:t>
            </a:r>
          </a:p>
        </p:txBody>
      </p:sp>
    </p:spTree>
    <p:extLst>
      <p:ext uri="{BB962C8B-B14F-4D97-AF65-F5344CB8AC3E}">
        <p14:creationId xmlns:p14="http://schemas.microsoft.com/office/powerpoint/2010/main" val="371844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‘</a:t>
            </a:r>
            <a:r>
              <a:rPr lang="en-AU" b="1" dirty="0"/>
              <a:t>Serial communication</a:t>
            </a:r>
            <a:r>
              <a:rPr lang="en-AU" dirty="0"/>
              <a:t>’ – the Arduino can send data to your computer. This is useful to check data coming from a sensor.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347" y="2604175"/>
            <a:ext cx="10515600" cy="4113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8508" y="2198077"/>
            <a:ext cx="4941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Code to communicate with your computer can look like this:</a:t>
            </a:r>
          </a:p>
        </p:txBody>
      </p:sp>
    </p:spTree>
    <p:extLst>
      <p:ext uri="{BB962C8B-B14F-4D97-AF65-F5344CB8AC3E}">
        <p14:creationId xmlns:p14="http://schemas.microsoft.com/office/powerpoint/2010/main" val="250860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Hello World! </a:t>
            </a:r>
            <a:r>
              <a:rPr lang="en-AU" dirty="0"/>
              <a:t>– send this text to your computer. Copy and paste the code below to replace “Bare minimum”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539" y="1960684"/>
            <a:ext cx="3851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void setup() {</a:t>
            </a:r>
          </a:p>
          <a:p>
            <a:r>
              <a:rPr lang="en-AU" sz="2400" dirty="0" err="1"/>
              <a:t>Serial.begin</a:t>
            </a:r>
            <a:r>
              <a:rPr lang="en-AU" sz="2400" dirty="0"/>
              <a:t>(9600);</a:t>
            </a:r>
          </a:p>
          <a:p>
            <a:r>
              <a:rPr lang="en-AU" sz="2400" dirty="0" err="1"/>
              <a:t>Serial.println</a:t>
            </a:r>
            <a:r>
              <a:rPr lang="en-AU" sz="2400" dirty="0"/>
              <a:t>("Hello World!");</a:t>
            </a:r>
          </a:p>
          <a:p>
            <a:r>
              <a:rPr lang="en-AU" sz="2400" dirty="0"/>
              <a:t>}</a:t>
            </a:r>
          </a:p>
          <a:p>
            <a:r>
              <a:rPr lang="en-AU" sz="2400" dirty="0"/>
              <a:t>void loop() {</a:t>
            </a:r>
          </a:p>
          <a:p>
            <a:r>
              <a:rPr lang="en-AU" sz="2400" dirty="0"/>
              <a:t>}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24" y="1807646"/>
            <a:ext cx="3817951" cy="4595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2894" y="1504563"/>
            <a:ext cx="357187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Upload, then click on the Serial Monitor</a:t>
            </a:r>
          </a:p>
          <a:p>
            <a:endParaRPr lang="en-AU" sz="2400" dirty="0"/>
          </a:p>
          <a:p>
            <a:r>
              <a:rPr lang="en-AU" sz="2400" dirty="0"/>
              <a:t>Try changing the text !</a:t>
            </a:r>
          </a:p>
          <a:p>
            <a:endParaRPr lang="en-AU" sz="2400" dirty="0"/>
          </a:p>
          <a:p>
            <a:r>
              <a:rPr lang="en-AU" sz="2400" dirty="0"/>
              <a:t>Now, try putting this code:</a:t>
            </a:r>
          </a:p>
          <a:p>
            <a:r>
              <a:rPr lang="en-AU" sz="2000" dirty="0" err="1"/>
              <a:t>Serial.println</a:t>
            </a:r>
            <a:r>
              <a:rPr lang="en-AU" sz="2000" dirty="0"/>
              <a:t>("Hello World!");</a:t>
            </a:r>
          </a:p>
          <a:p>
            <a:r>
              <a:rPr lang="en-AU" sz="2400" dirty="0"/>
              <a:t>between the curly brackets of the loop instead of the setup part of the program!</a:t>
            </a:r>
          </a:p>
          <a:p>
            <a:endParaRPr lang="en-AU" sz="2400" dirty="0"/>
          </a:p>
          <a:p>
            <a:r>
              <a:rPr lang="en-AU" sz="2400" dirty="0"/>
              <a:t>Now add this line:</a:t>
            </a:r>
          </a:p>
          <a:p>
            <a:r>
              <a:rPr lang="en-AU" sz="2000" dirty="0"/>
              <a:t>delay(200);     </a:t>
            </a:r>
          </a:p>
          <a:p>
            <a:r>
              <a:rPr lang="en-AU" sz="2400" dirty="0"/>
              <a:t>before the last } bracket</a:t>
            </a:r>
          </a:p>
        </p:txBody>
      </p:sp>
      <p:sp>
        <p:nvSpPr>
          <p:cNvPr id="6" name="Arrow: Left 5"/>
          <p:cNvSpPr/>
          <p:nvPr/>
        </p:nvSpPr>
        <p:spPr>
          <a:xfrm>
            <a:off x="8124092" y="2329962"/>
            <a:ext cx="378802" cy="15826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51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446" y="177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Let’s start using sensors!</a:t>
            </a:r>
            <a:br>
              <a:rPr lang="en-AU" dirty="0"/>
            </a:br>
            <a:r>
              <a:rPr lang="en-AU" b="1" dirty="0"/>
              <a:t>1.  A light sensitive LED  - </a:t>
            </a:r>
            <a:r>
              <a:rPr lang="en-AU" dirty="0"/>
              <a:t>upload the code below:</a:t>
            </a:r>
            <a:endParaRPr lang="en-A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33348" y="1459018"/>
            <a:ext cx="7598794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dirty="0" err="1"/>
              <a:t>int</a:t>
            </a:r>
            <a:r>
              <a:rPr lang="en-AU" sz="1050" dirty="0"/>
              <a:t> input=A0; //”input” stands for the value “A0” (Label of the </a:t>
            </a:r>
            <a:r>
              <a:rPr lang="en-AU" sz="1050" dirty="0" err="1"/>
              <a:t>analog</a:t>
            </a:r>
            <a:r>
              <a:rPr lang="en-AU" sz="1050" dirty="0"/>
              <a:t> port 0)</a:t>
            </a:r>
          </a:p>
          <a:p>
            <a:r>
              <a:rPr lang="en-AU" sz="1050" dirty="0" err="1"/>
              <a:t>int</a:t>
            </a:r>
            <a:r>
              <a:rPr lang="en-AU" sz="1050" dirty="0"/>
              <a:t> LED=10; //”LED” stands for the value 10</a:t>
            </a:r>
          </a:p>
          <a:p>
            <a:r>
              <a:rPr lang="en-AU" sz="1050" dirty="0" err="1"/>
              <a:t>int</a:t>
            </a:r>
            <a:r>
              <a:rPr lang="en-AU" sz="1050" dirty="0"/>
              <a:t> </a:t>
            </a:r>
            <a:r>
              <a:rPr lang="en-AU" sz="1050" dirty="0" err="1"/>
              <a:t>sensorvalue</a:t>
            </a:r>
            <a:r>
              <a:rPr lang="en-AU" sz="1050" dirty="0"/>
              <a:t>=0; //variable for the sensor value with 0 as starting value</a:t>
            </a:r>
          </a:p>
          <a:p>
            <a:r>
              <a:rPr lang="en-AU" sz="1050" dirty="0"/>
              <a:t>void setup() //The setup starts here</a:t>
            </a:r>
          </a:p>
          <a:p>
            <a:r>
              <a:rPr lang="en-AU" sz="1050" dirty="0"/>
              <a:t>{</a:t>
            </a:r>
          </a:p>
          <a:p>
            <a:r>
              <a:rPr lang="en-AU" sz="1050" dirty="0" err="1"/>
              <a:t>Serial.begin</a:t>
            </a:r>
            <a:r>
              <a:rPr lang="en-AU" sz="1050" dirty="0"/>
              <a:t>(9600); //Start the communication with the serial port. We will</a:t>
            </a:r>
          </a:p>
          <a:p>
            <a:r>
              <a:rPr lang="en-AU" sz="1050" dirty="0"/>
              <a:t>//need this to get the read out value of the photo resistor on the serial</a:t>
            </a:r>
          </a:p>
          <a:p>
            <a:r>
              <a:rPr lang="en-AU" sz="1050" dirty="0"/>
              <a:t>//monitor.</a:t>
            </a:r>
          </a:p>
          <a:p>
            <a:r>
              <a:rPr lang="en-AU" sz="1050" dirty="0" err="1"/>
              <a:t>pinMode</a:t>
            </a:r>
            <a:r>
              <a:rPr lang="en-AU" sz="1050" dirty="0"/>
              <a:t> (LED,OUTPUT); //The pin connected with the LED gets defined as an</a:t>
            </a:r>
          </a:p>
          <a:p>
            <a:r>
              <a:rPr lang="en-AU" sz="1050" dirty="0"/>
              <a:t>//output. We won't need to define the </a:t>
            </a:r>
            <a:r>
              <a:rPr lang="en-AU" sz="1050" dirty="0" err="1"/>
              <a:t>analog</a:t>
            </a:r>
            <a:r>
              <a:rPr lang="en-AU" sz="1050" dirty="0"/>
              <a:t> pin.</a:t>
            </a:r>
          </a:p>
          <a:p>
            <a:r>
              <a:rPr lang="en-AU" sz="1050" dirty="0"/>
              <a:t>}</a:t>
            </a:r>
          </a:p>
          <a:p>
            <a:r>
              <a:rPr lang="en-AU" sz="1050" dirty="0"/>
              <a:t>void loop()</a:t>
            </a:r>
          </a:p>
          <a:p>
            <a:r>
              <a:rPr lang="en-AU" sz="1050" dirty="0"/>
              <a:t>{ //loop part starts here</a:t>
            </a:r>
          </a:p>
          <a:p>
            <a:r>
              <a:rPr lang="en-AU" sz="1050" dirty="0" err="1"/>
              <a:t>sensorvalue</a:t>
            </a:r>
            <a:r>
              <a:rPr lang="en-AU" sz="1050" dirty="0"/>
              <a:t>=</a:t>
            </a:r>
            <a:r>
              <a:rPr lang="en-AU" sz="1050" dirty="0" err="1"/>
              <a:t>analogRead</a:t>
            </a:r>
            <a:r>
              <a:rPr lang="en-AU" sz="1050" dirty="0"/>
              <a:t>(input); //Read out the voltage of the photo resistor</a:t>
            </a:r>
          </a:p>
          <a:p>
            <a:r>
              <a:rPr lang="en-AU" sz="1050" dirty="0"/>
              <a:t>//and save it under “</a:t>
            </a:r>
            <a:r>
              <a:rPr lang="en-AU" sz="1050" dirty="0" err="1"/>
              <a:t>sensorvalue</a:t>
            </a:r>
            <a:r>
              <a:rPr lang="en-AU" sz="1050" dirty="0"/>
              <a:t>”</a:t>
            </a:r>
          </a:p>
          <a:p>
            <a:r>
              <a:rPr lang="en-AU" sz="1050" dirty="0" err="1"/>
              <a:t>Serial.print</a:t>
            </a:r>
            <a:r>
              <a:rPr lang="en-AU" sz="1050" dirty="0"/>
              <a:t>("Sensor value ="); //Show “Sensor value=” on serial monitor</a:t>
            </a:r>
          </a:p>
          <a:p>
            <a:r>
              <a:rPr lang="en-AU" sz="1050" dirty="0" err="1"/>
              <a:t>Serial.println</a:t>
            </a:r>
            <a:r>
              <a:rPr lang="en-AU" sz="1050" dirty="0"/>
              <a:t>(</a:t>
            </a:r>
            <a:r>
              <a:rPr lang="en-AU" sz="1050" dirty="0" err="1"/>
              <a:t>sensorvalue</a:t>
            </a:r>
            <a:r>
              <a:rPr lang="en-AU" sz="1050" dirty="0"/>
              <a:t>); //Send the value of the photo resistor as a number</a:t>
            </a:r>
          </a:p>
          <a:p>
            <a:r>
              <a:rPr lang="en-AU" sz="1050" dirty="0"/>
              <a:t>//between 0 and 1023 to the serial monitor</a:t>
            </a:r>
          </a:p>
          <a:p>
            <a:r>
              <a:rPr lang="en-AU" sz="1050" dirty="0"/>
              <a:t>if(</a:t>
            </a:r>
            <a:r>
              <a:rPr lang="en-AU" sz="1050" dirty="0" err="1"/>
              <a:t>sensorvalue</a:t>
            </a:r>
            <a:r>
              <a:rPr lang="en-AU" sz="1050" dirty="0"/>
              <a:t> &gt; 512) //If the sensor value gets higher than 512…</a:t>
            </a:r>
          </a:p>
          <a:p>
            <a:r>
              <a:rPr lang="en-AU" sz="1050" dirty="0"/>
              <a:t>{</a:t>
            </a:r>
          </a:p>
          <a:p>
            <a:r>
              <a:rPr lang="en-AU" sz="1050" dirty="0" err="1"/>
              <a:t>digitalWrite</a:t>
            </a:r>
            <a:r>
              <a:rPr lang="en-AU" sz="1050" dirty="0"/>
              <a:t>(LED,HIGH); //...the LED should light up...</a:t>
            </a:r>
          </a:p>
          <a:p>
            <a:r>
              <a:rPr lang="en-AU" sz="1050" dirty="0"/>
              <a:t>}</a:t>
            </a:r>
          </a:p>
          <a:p>
            <a:r>
              <a:rPr lang="en-AU" sz="1050" dirty="0"/>
              <a:t>else</a:t>
            </a:r>
          </a:p>
          <a:p>
            <a:r>
              <a:rPr lang="en-AU" sz="1050" dirty="0"/>
              <a:t>{</a:t>
            </a:r>
          </a:p>
          <a:p>
            <a:r>
              <a:rPr lang="en-AU" sz="1050" dirty="0" err="1"/>
              <a:t>digitalWrite</a:t>
            </a:r>
            <a:r>
              <a:rPr lang="en-AU" sz="1050" dirty="0"/>
              <a:t>(LED,LOW); //else the LED should be turned off</a:t>
            </a:r>
          </a:p>
          <a:p>
            <a:r>
              <a:rPr lang="en-AU" sz="1050" dirty="0"/>
              <a:t>}</a:t>
            </a:r>
          </a:p>
          <a:p>
            <a:r>
              <a:rPr lang="en-AU" sz="1050" dirty="0"/>
              <a:t>delay(50); //short break where the LED is turned on or off.</a:t>
            </a:r>
          </a:p>
          <a:p>
            <a:r>
              <a:rPr lang="en-AU" sz="1050" dirty="0"/>
              <a:t>} //This last bracket closes the loop part</a:t>
            </a:r>
          </a:p>
          <a:p>
            <a:r>
              <a:rPr lang="en-AU" sz="1050" dirty="0"/>
              <a:t>//If the sensor value for example at normal brightness only reaches 100 (this</a:t>
            </a:r>
          </a:p>
          <a:p>
            <a:r>
              <a:rPr lang="en-AU" sz="1050" dirty="0"/>
              <a:t>//value depends on the used resistor, the brightness and the current</a:t>
            </a:r>
          </a:p>
          <a:p>
            <a:r>
              <a:rPr lang="en-AU" sz="1050" dirty="0"/>
              <a:t>//direction), it would make sense to use a lower value than 512 (for example</a:t>
            </a:r>
          </a:p>
          <a:p>
            <a:r>
              <a:rPr lang="en-AU" sz="1050" dirty="0"/>
              <a:t>//90), to turn on the LED. You can look up the current sensor value on the</a:t>
            </a:r>
          </a:p>
          <a:p>
            <a:r>
              <a:rPr lang="en-AU" sz="1050" dirty="0"/>
              <a:t>//“serial monitor”. You //can find it in the Arduino software at “tools”. 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149440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Light sensor switching LED </a:t>
            </a:r>
            <a:r>
              <a:rPr lang="en-AU" dirty="0"/>
              <a:t>– you will need an </a:t>
            </a:r>
            <a:r>
              <a:rPr lang="en-AU" b="1" dirty="0"/>
              <a:t>LDR</a:t>
            </a:r>
            <a:r>
              <a:rPr lang="en-AU" dirty="0"/>
              <a:t> light sensor, a 10k</a:t>
            </a:r>
            <a:r>
              <a:rPr lang="el-GR" dirty="0"/>
              <a:t>Ω</a:t>
            </a:r>
            <a:r>
              <a:rPr lang="en-AU" dirty="0"/>
              <a:t> resistor, an LED and a 390</a:t>
            </a:r>
            <a:r>
              <a:rPr lang="el-GR" dirty="0"/>
              <a:t>Ω</a:t>
            </a:r>
            <a:r>
              <a:rPr lang="en-AU" dirty="0"/>
              <a:t> resistor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1800225"/>
            <a:ext cx="4295775" cy="4781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6015" y="2013438"/>
            <a:ext cx="5301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The LED should be ON if you connected the circuit correctly</a:t>
            </a:r>
          </a:p>
          <a:p>
            <a:endParaRPr lang="en-AU" sz="2000" dirty="0"/>
          </a:p>
          <a:p>
            <a:r>
              <a:rPr lang="en-AU" sz="2000" dirty="0"/>
              <a:t>Now put your finger over the LDR light sensor….</a:t>
            </a:r>
          </a:p>
          <a:p>
            <a:endParaRPr lang="en-AU" sz="2000" dirty="0"/>
          </a:p>
          <a:p>
            <a:r>
              <a:rPr lang="en-AU" sz="2000" dirty="0"/>
              <a:t>Open the Serial Monitor to see the data from the LDR light sensor….</a:t>
            </a:r>
          </a:p>
          <a:p>
            <a:endParaRPr lang="en-AU" sz="2000" dirty="0"/>
          </a:p>
          <a:p>
            <a:r>
              <a:rPr lang="en-AU" sz="2000" dirty="0"/>
              <a:t>Can you change the light level at which the LED switches on or off?</a:t>
            </a:r>
          </a:p>
        </p:txBody>
      </p:sp>
    </p:spTree>
    <p:extLst>
      <p:ext uri="{BB962C8B-B14F-4D97-AF65-F5344CB8AC3E}">
        <p14:creationId xmlns:p14="http://schemas.microsoft.com/office/powerpoint/2010/main" val="141962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Ultrasonic sensor </a:t>
            </a:r>
            <a:br>
              <a:rPr lang="en-AU" dirty="0"/>
            </a:br>
            <a:r>
              <a:rPr lang="en-AU" dirty="0"/>
              <a:t>This sensor measures distance using sound waves which bounce back to the sensor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1843087"/>
            <a:ext cx="5286375" cy="49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Set up the ultra sonic sensor </a:t>
            </a:r>
            <a:r>
              <a:rPr lang="en-AU" dirty="0"/>
              <a:t>as shown, then upload the code on the next page. Open the Serial Monitor to see the distance measured.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2" y="1943099"/>
            <a:ext cx="4700249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1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8239" y="232021"/>
            <a:ext cx="44489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err="1"/>
              <a:t>int</a:t>
            </a:r>
            <a:r>
              <a:rPr lang="en-AU" sz="1000" dirty="0"/>
              <a:t> trigger=7; //”trigger” on pin 7.</a:t>
            </a:r>
          </a:p>
          <a:p>
            <a:r>
              <a:rPr lang="en-AU" sz="1000" dirty="0" err="1"/>
              <a:t>int</a:t>
            </a:r>
            <a:r>
              <a:rPr lang="en-AU" sz="1000" dirty="0"/>
              <a:t> echo=6; //”echo” on pin 6.</a:t>
            </a:r>
          </a:p>
          <a:p>
            <a:r>
              <a:rPr lang="en-AU" sz="1000" dirty="0"/>
              <a:t>long time=0; //The value “time” will safe the time between transmission and</a:t>
            </a:r>
          </a:p>
          <a:p>
            <a:r>
              <a:rPr lang="en-AU" sz="1000" dirty="0"/>
              <a:t>//returning of the soundwave.</a:t>
            </a:r>
          </a:p>
          <a:p>
            <a:r>
              <a:rPr lang="en-AU" sz="1000" dirty="0"/>
              <a:t>long </a:t>
            </a:r>
            <a:r>
              <a:rPr lang="en-AU" sz="1000" dirty="0" err="1"/>
              <a:t>dist</a:t>
            </a:r>
            <a:r>
              <a:rPr lang="en-AU" sz="1000" dirty="0"/>
              <a:t>=0; //The value “</a:t>
            </a:r>
            <a:r>
              <a:rPr lang="en-AU" sz="1000" dirty="0" err="1"/>
              <a:t>dist</a:t>
            </a:r>
            <a:r>
              <a:rPr lang="en-AU" sz="1000" dirty="0"/>
              <a:t>” will save the calculated distance. It will</a:t>
            </a:r>
          </a:p>
          <a:p>
            <a:r>
              <a:rPr lang="en-AU" sz="1000" dirty="0"/>
              <a:t>//start with “0”. Instead of “</a:t>
            </a:r>
            <a:r>
              <a:rPr lang="en-AU" sz="1000" dirty="0" err="1"/>
              <a:t>int</a:t>
            </a:r>
            <a:r>
              <a:rPr lang="en-AU" sz="1000" dirty="0"/>
              <a:t>” we are using “long” for this value, to save a</a:t>
            </a:r>
          </a:p>
          <a:p>
            <a:r>
              <a:rPr lang="en-AU" sz="1000" dirty="0"/>
              <a:t>//bigger number.</a:t>
            </a:r>
          </a:p>
          <a:p>
            <a:r>
              <a:rPr lang="en-AU" sz="1000" dirty="0"/>
              <a:t>void setup()</a:t>
            </a:r>
          </a:p>
          <a:p>
            <a:r>
              <a:rPr lang="en-AU" sz="1000" dirty="0"/>
              <a:t>{</a:t>
            </a:r>
          </a:p>
          <a:p>
            <a:r>
              <a:rPr lang="en-AU" sz="1000" dirty="0" err="1"/>
              <a:t>Serial.begin</a:t>
            </a:r>
            <a:r>
              <a:rPr lang="en-AU" sz="1000" dirty="0"/>
              <a:t> (9600); //Starting the serial communication. It will send the</a:t>
            </a:r>
          </a:p>
          <a:p>
            <a:r>
              <a:rPr lang="en-AU" sz="1000" dirty="0"/>
              <a:t>//data from the </a:t>
            </a:r>
            <a:r>
              <a:rPr lang="en-AU" sz="1000" dirty="0" err="1"/>
              <a:t>arduino</a:t>
            </a:r>
            <a:r>
              <a:rPr lang="en-AU" sz="1000" dirty="0"/>
              <a:t> board to the computer to show it on the serial monitor.</a:t>
            </a:r>
          </a:p>
          <a:p>
            <a:r>
              <a:rPr lang="en-AU" sz="1000" dirty="0" err="1"/>
              <a:t>pinMode</a:t>
            </a:r>
            <a:r>
              <a:rPr lang="en-AU" sz="1000" dirty="0"/>
              <a:t>(trigger, OUTPUT); //”trigger” (Pin 7) is an output.</a:t>
            </a:r>
          </a:p>
          <a:p>
            <a:r>
              <a:rPr lang="en-AU" sz="1000" dirty="0" err="1"/>
              <a:t>pinMode</a:t>
            </a:r>
            <a:r>
              <a:rPr lang="en-AU" sz="1000" dirty="0"/>
              <a:t>(echo, INPUT); //”echo” (Pin 6) is an input.</a:t>
            </a:r>
          </a:p>
          <a:p>
            <a:r>
              <a:rPr lang="en-AU" sz="1000" dirty="0"/>
              <a:t>}</a:t>
            </a:r>
          </a:p>
          <a:p>
            <a:r>
              <a:rPr lang="en-AU" sz="1000" dirty="0"/>
              <a:t>void loop()</a:t>
            </a:r>
          </a:p>
          <a:p>
            <a:r>
              <a:rPr lang="en-AU" sz="1000" dirty="0"/>
              <a:t>{</a:t>
            </a:r>
          </a:p>
          <a:p>
            <a:r>
              <a:rPr lang="en-AU" sz="1000" dirty="0" err="1"/>
              <a:t>digitalWrite</a:t>
            </a:r>
            <a:r>
              <a:rPr lang="en-AU" sz="1000" dirty="0"/>
              <a:t>(trigger, LOW); //Low voltage on the trigger pin to produce a</a:t>
            </a:r>
          </a:p>
          <a:p>
            <a:r>
              <a:rPr lang="en-AU" sz="1000" dirty="0"/>
              <a:t>//clear signal.</a:t>
            </a:r>
          </a:p>
          <a:p>
            <a:r>
              <a:rPr lang="en-AU" sz="1000" dirty="0"/>
              <a:t>delay(5); //….for 5 milliseconds.</a:t>
            </a:r>
          </a:p>
          <a:p>
            <a:r>
              <a:rPr lang="en-AU" sz="1000" dirty="0" err="1"/>
              <a:t>digitalWrite</a:t>
            </a:r>
            <a:r>
              <a:rPr lang="en-AU" sz="1000" dirty="0"/>
              <a:t>(trigger, HIGH); //Creating the soundwave.</a:t>
            </a:r>
          </a:p>
          <a:p>
            <a:r>
              <a:rPr lang="en-AU" sz="1000" dirty="0"/>
              <a:t>delay(10); //..for 10 milliseconds.</a:t>
            </a:r>
          </a:p>
          <a:p>
            <a:r>
              <a:rPr lang="en-AU" sz="1000" dirty="0" err="1"/>
              <a:t>digitalWrite</a:t>
            </a:r>
            <a:r>
              <a:rPr lang="en-AU" sz="1000" dirty="0"/>
              <a:t>(trigger, LOW); //Stop creating the soundwave.</a:t>
            </a:r>
          </a:p>
          <a:p>
            <a:r>
              <a:rPr lang="en-AU" sz="1000" dirty="0"/>
              <a:t>time = </a:t>
            </a:r>
            <a:r>
              <a:rPr lang="en-AU" sz="1000" dirty="0" err="1"/>
              <a:t>pulseIn</a:t>
            </a:r>
            <a:r>
              <a:rPr lang="en-AU" sz="1000" dirty="0"/>
              <a:t>(echo, HIGH); //With the command </a:t>
            </a:r>
            <a:r>
              <a:rPr lang="en-AU" sz="1000" dirty="0" err="1"/>
              <a:t>pulseIn</a:t>
            </a:r>
            <a:r>
              <a:rPr lang="en-AU" sz="1000" dirty="0"/>
              <a:t> (Capital “</a:t>
            </a:r>
            <a:r>
              <a:rPr lang="en-AU" sz="1000" dirty="0" err="1"/>
              <a:t>i</a:t>
            </a:r>
            <a:r>
              <a:rPr lang="en-AU" sz="1000" dirty="0"/>
              <a:t>” in the</a:t>
            </a:r>
          </a:p>
          <a:p>
            <a:r>
              <a:rPr lang="en-AU" sz="1000" dirty="0"/>
              <a:t>//front of the “n”) the </a:t>
            </a:r>
            <a:r>
              <a:rPr lang="en-AU" sz="1000" dirty="0" err="1"/>
              <a:t>arduino</a:t>
            </a:r>
            <a:r>
              <a:rPr lang="en-AU" sz="1000" dirty="0"/>
              <a:t> board measures the time between sending and</a:t>
            </a:r>
          </a:p>
          <a:p>
            <a:r>
              <a:rPr lang="en-AU" sz="1000" dirty="0"/>
              <a:t>//receiving the soundwave.</a:t>
            </a:r>
          </a:p>
          <a:p>
            <a:r>
              <a:rPr lang="en-AU" sz="1000" dirty="0" err="1"/>
              <a:t>dist</a:t>
            </a:r>
            <a:r>
              <a:rPr lang="en-AU" sz="1000" dirty="0"/>
              <a:t> = (time/2) / 29.1; //This calculation transforms the measured time into</a:t>
            </a:r>
          </a:p>
          <a:p>
            <a:r>
              <a:rPr lang="en-AU" sz="1000" dirty="0"/>
              <a:t>//the distance in </a:t>
            </a:r>
            <a:r>
              <a:rPr lang="en-AU" sz="1000" dirty="0" err="1"/>
              <a:t>centimeter</a:t>
            </a:r>
            <a:r>
              <a:rPr lang="en-AU" sz="1000" dirty="0"/>
              <a:t>. (The sound needs 29,1 seconds for one </a:t>
            </a:r>
            <a:r>
              <a:rPr lang="en-AU" sz="1000" dirty="0" err="1"/>
              <a:t>centimeter</a:t>
            </a:r>
            <a:r>
              <a:rPr lang="en-AU" sz="1000" dirty="0"/>
              <a:t>.</a:t>
            </a:r>
          </a:p>
          <a:p>
            <a:r>
              <a:rPr lang="en-AU" sz="1000" dirty="0"/>
              <a:t>//The time gets divided with two, because we only want to get one distance and</a:t>
            </a:r>
          </a:p>
          <a:p>
            <a:r>
              <a:rPr lang="en-AU" sz="1000" dirty="0"/>
              <a:t>//not the two ways that the soundwave has to take).</a:t>
            </a:r>
          </a:p>
          <a:p>
            <a:r>
              <a:rPr lang="en-AU" sz="1000" dirty="0"/>
              <a:t>if (</a:t>
            </a:r>
            <a:r>
              <a:rPr lang="en-AU" sz="1000" dirty="0" err="1"/>
              <a:t>dist</a:t>
            </a:r>
            <a:r>
              <a:rPr lang="en-AU" sz="1000" dirty="0"/>
              <a:t> &gt;= 500 || </a:t>
            </a:r>
            <a:r>
              <a:rPr lang="en-AU" sz="1000" dirty="0" err="1"/>
              <a:t>dist</a:t>
            </a:r>
            <a:r>
              <a:rPr lang="en-AU" sz="1000" dirty="0"/>
              <a:t> &lt;= 0) //If the distance gets over 500cm OR under 0cm,</a:t>
            </a:r>
          </a:p>
          <a:p>
            <a:r>
              <a:rPr lang="en-AU" sz="1000" dirty="0"/>
              <a:t>//the measurement is no longer accurate.</a:t>
            </a:r>
          </a:p>
          <a:p>
            <a:r>
              <a:rPr lang="en-AU" sz="1000" dirty="0"/>
              <a:t>{</a:t>
            </a:r>
          </a:p>
          <a:p>
            <a:r>
              <a:rPr lang="en-AU" sz="1000" dirty="0" err="1"/>
              <a:t>Serial.println</a:t>
            </a:r>
            <a:r>
              <a:rPr lang="en-AU" sz="1000" dirty="0"/>
              <a:t>("No measurement"); //So the serial monitor displays “No</a:t>
            </a:r>
          </a:p>
          <a:p>
            <a:r>
              <a:rPr lang="en-AU" sz="1000" dirty="0"/>
              <a:t>//measurement”</a:t>
            </a:r>
          </a:p>
          <a:p>
            <a:r>
              <a:rPr lang="en-AU" sz="1000" dirty="0"/>
              <a:t>}</a:t>
            </a:r>
          </a:p>
          <a:p>
            <a:r>
              <a:rPr lang="en-AU" sz="1000" dirty="0"/>
              <a:t>else //otherwise</a:t>
            </a:r>
          </a:p>
          <a:p>
            <a:r>
              <a:rPr lang="en-AU" sz="1000" dirty="0"/>
              <a:t>{</a:t>
            </a:r>
          </a:p>
          <a:p>
            <a:r>
              <a:rPr lang="en-AU" sz="1000" dirty="0" err="1"/>
              <a:t>Serial.print</a:t>
            </a:r>
            <a:r>
              <a:rPr lang="en-AU" sz="1000" dirty="0"/>
              <a:t>(</a:t>
            </a:r>
            <a:r>
              <a:rPr lang="en-AU" sz="1000" dirty="0" err="1"/>
              <a:t>dist</a:t>
            </a:r>
            <a:r>
              <a:rPr lang="en-AU" sz="1000" dirty="0"/>
              <a:t>); //The calculated distance is shown on the serial monitor.</a:t>
            </a:r>
          </a:p>
          <a:p>
            <a:r>
              <a:rPr lang="en-AU" sz="1000" dirty="0" err="1"/>
              <a:t>Serial.println</a:t>
            </a:r>
            <a:r>
              <a:rPr lang="en-AU" sz="1000" dirty="0"/>
              <a:t>("cm");</a:t>
            </a:r>
          </a:p>
          <a:p>
            <a:r>
              <a:rPr lang="en-AU" sz="1000" dirty="0"/>
              <a:t>}</a:t>
            </a:r>
          </a:p>
          <a:p>
            <a:r>
              <a:rPr lang="en-AU" sz="1000" dirty="0"/>
              <a:t>delay(1000); //This command causes a short break between the measurements.</a:t>
            </a:r>
          </a:p>
          <a:p>
            <a:r>
              <a:rPr lang="en-AU" sz="1000" dirty="0"/>
              <a:t>}</a:t>
            </a:r>
            <a:endParaRPr lang="en-AU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738554" y="518746"/>
            <a:ext cx="358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Copy then upload this code</a:t>
            </a:r>
          </a:p>
          <a:p>
            <a:endParaRPr lang="en-AU" dirty="0"/>
          </a:p>
          <a:p>
            <a:r>
              <a:rPr lang="en-AU" dirty="0"/>
              <a:t>Open the Serial Monitor to see the measured distance</a:t>
            </a:r>
          </a:p>
        </p:txBody>
      </p:sp>
    </p:spTree>
    <p:extLst>
      <p:ext uri="{BB962C8B-B14F-4D97-AF65-F5344CB8AC3E}">
        <p14:creationId xmlns:p14="http://schemas.microsoft.com/office/powerpoint/2010/main" val="87301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1028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Arduino Uno and sensors</vt:lpstr>
      <vt:lpstr>What is a sensor?</vt:lpstr>
      <vt:lpstr>‘Serial communication’ – the Arduino can send data to your computer. This is useful to check data coming from a sensor.</vt:lpstr>
      <vt:lpstr>Hello World! – send this text to your computer. Copy and paste the code below to replace “Bare minimum”</vt:lpstr>
      <vt:lpstr>Let’s start using sensors! 1.  A light sensitive LED  - upload the code below:</vt:lpstr>
      <vt:lpstr>Light sensor switching LED – you will need an LDR light sensor, a 10kΩ resistor, an LED and a 390Ω resistor</vt:lpstr>
      <vt:lpstr>Ultrasonic sensor  This sensor measures distance using sound waves which bounce back to the sensor</vt:lpstr>
      <vt:lpstr>Set up the ultra sonic sensor as shown, then upload the code on the next page. Open the Serial Monitor to see the distance measured.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Leeuwen, John</dc:creator>
  <cp:lastModifiedBy>Van Leeuwen, John</cp:lastModifiedBy>
  <cp:revision>25</cp:revision>
  <dcterms:created xsi:type="dcterms:W3CDTF">2017-05-21T07:40:55Z</dcterms:created>
  <dcterms:modified xsi:type="dcterms:W3CDTF">2017-05-21T10:29:48Z</dcterms:modified>
</cp:coreProperties>
</file>