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0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98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81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67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65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67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6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1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83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39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9C529-99C7-460D-89D4-F27C2F8F75DF}" type="datetimeFigureOut">
              <a:rPr lang="en-GB" smtClean="0"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1E45B-4383-4CA3-9E31-4B16F2D61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53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60825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Gill Sans MT" pitchFamily="34" charset="0"/>
              </a:rPr>
              <a:t>Binary is a number system with base 2.</a:t>
            </a:r>
          </a:p>
          <a:p>
            <a:endParaRPr lang="en-GB" sz="2800" dirty="0">
              <a:latin typeface="Gill Sans MT" pitchFamily="34" charset="0"/>
            </a:endParaRPr>
          </a:p>
          <a:p>
            <a:r>
              <a:rPr lang="en-GB" sz="2800" dirty="0" smtClean="0">
                <a:latin typeface="Gill Sans MT" pitchFamily="34" charset="0"/>
              </a:rPr>
              <a:t>Only two digits (1 &amp; 0) are used to write every number. </a:t>
            </a:r>
          </a:p>
          <a:p>
            <a:endParaRPr lang="en-GB" sz="2800" dirty="0" smtClean="0">
              <a:latin typeface="Gill Sans MT" pitchFamily="34" charset="0"/>
            </a:endParaRPr>
          </a:p>
          <a:p>
            <a:r>
              <a:rPr lang="en-GB" sz="2800" dirty="0" smtClean="0">
                <a:latin typeface="Gill Sans MT" pitchFamily="34" charset="0"/>
              </a:rPr>
              <a:t>This is the foundation of almost every computer program</a:t>
            </a:r>
          </a:p>
          <a:p>
            <a:endParaRPr lang="en-GB" sz="2800" dirty="0">
              <a:latin typeface="Gill Sans MT" pitchFamily="34" charset="0"/>
            </a:endParaRPr>
          </a:p>
          <a:p>
            <a:r>
              <a:rPr lang="en-GB" sz="2800" dirty="0" smtClean="0">
                <a:latin typeface="Gill Sans MT" pitchFamily="34" charset="0"/>
              </a:rPr>
              <a:t>Power switches often have these binary symbols on them.</a:t>
            </a:r>
          </a:p>
          <a:p>
            <a:r>
              <a:rPr lang="en-GB" sz="2800" dirty="0" smtClean="0">
                <a:latin typeface="Gill Sans MT" pitchFamily="34" charset="0"/>
              </a:rPr>
              <a:t>1 means on</a:t>
            </a:r>
          </a:p>
          <a:p>
            <a:r>
              <a:rPr lang="en-GB" sz="2800" dirty="0" smtClean="0">
                <a:latin typeface="Gill Sans MT" pitchFamily="34" charset="0"/>
              </a:rPr>
              <a:t>0 means off</a:t>
            </a:r>
          </a:p>
          <a:p>
            <a:endParaRPr lang="en-GB" sz="2800" dirty="0">
              <a:latin typeface="Gill Sans MT" pitchFamily="34" charset="0"/>
            </a:endParaRPr>
          </a:p>
          <a:p>
            <a:endParaRPr lang="en-GB" sz="2800" dirty="0">
              <a:latin typeface="Gill Sans MT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46268"/>
            <a:ext cx="22479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655" y="5176264"/>
            <a:ext cx="16383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9909" y="4334920"/>
            <a:ext cx="46315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Gill Sans MT" pitchFamily="34" charset="0"/>
              </a:rPr>
              <a:t>Some power switches do both</a:t>
            </a:r>
          </a:p>
          <a:p>
            <a:endParaRPr lang="en-GB" sz="2800" dirty="0">
              <a:latin typeface="Gill Sans MT" pitchFamily="34" charset="0"/>
            </a:endParaRPr>
          </a:p>
          <a:p>
            <a:endParaRPr lang="en-GB" sz="28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0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8204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itchFamily="34" charset="0"/>
              </a:rPr>
              <a:t>This is Mr Jones’ watch.</a:t>
            </a:r>
          </a:p>
          <a:p>
            <a:endParaRPr lang="en-GB" sz="2800" dirty="0">
              <a:latin typeface="Gill Sans MT" pitchFamily="34" charset="0"/>
            </a:endParaRPr>
          </a:p>
          <a:p>
            <a:r>
              <a:rPr lang="en-GB" sz="2800" dirty="0" smtClean="0">
                <a:latin typeface="Gill Sans MT" pitchFamily="34" charset="0"/>
              </a:rPr>
              <a:t>It is a binary watch.</a:t>
            </a:r>
          </a:p>
          <a:p>
            <a:endParaRPr lang="en-GB" sz="2800" dirty="0">
              <a:latin typeface="Gill Sans MT" pitchFamily="34" charset="0"/>
            </a:endParaRPr>
          </a:p>
          <a:p>
            <a:r>
              <a:rPr lang="en-GB" sz="2800" dirty="0" smtClean="0">
                <a:latin typeface="Gill Sans MT" pitchFamily="34" charset="0"/>
              </a:rPr>
              <a:t>Can you say what the </a:t>
            </a:r>
          </a:p>
          <a:p>
            <a:r>
              <a:rPr lang="en-GB" sz="2800" dirty="0" smtClean="0">
                <a:latin typeface="Gill Sans MT" pitchFamily="34" charset="0"/>
              </a:rPr>
              <a:t>time is?</a:t>
            </a:r>
          </a:p>
          <a:p>
            <a:endParaRPr lang="en-GB" sz="2800" dirty="0">
              <a:latin typeface="Gill Sans MT" pitchFamily="34" charset="0"/>
            </a:endParaRPr>
          </a:p>
          <a:p>
            <a:endParaRPr lang="en-GB" sz="2800" dirty="0" smtClean="0">
              <a:latin typeface="Gill Sans M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1" r="6140"/>
          <a:stretch/>
        </p:blipFill>
        <p:spPr bwMode="auto">
          <a:xfrm>
            <a:off x="4012442" y="875082"/>
            <a:ext cx="5131558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04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itchFamily="34" charset="0"/>
              </a:rPr>
              <a:t>Next to each light is a number</a:t>
            </a:r>
            <a:r>
              <a:rPr lang="en-GB" sz="2800" dirty="0" smtClean="0">
                <a:latin typeface="Gill Sans MT" pitchFamily="34" charset="0"/>
              </a:rPr>
              <a:t>.</a:t>
            </a:r>
            <a:endParaRPr lang="en-GB" sz="2800" dirty="0" smtClean="0">
              <a:latin typeface="Gill Sans MT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91171" y="1268760"/>
            <a:ext cx="4588687" cy="4588687"/>
            <a:chOff x="145077" y="982844"/>
            <a:chExt cx="1944216" cy="1944216"/>
          </a:xfrm>
        </p:grpSpPr>
        <p:sp>
          <p:nvSpPr>
            <p:cNvPr id="5" name="Oval 4"/>
            <p:cNvSpPr/>
            <p:nvPr/>
          </p:nvSpPr>
          <p:spPr>
            <a:xfrm>
              <a:off x="145077" y="982844"/>
              <a:ext cx="1944216" cy="194421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34440" y="1682806"/>
              <a:ext cx="195686" cy="192189"/>
            </a:xfrm>
            <a:prstGeom prst="ellipse">
              <a:avLst/>
            </a:prstGeom>
            <a:solidFill>
              <a:srgbClr val="00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804087" y="1682806"/>
              <a:ext cx="195686" cy="19218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260894" y="1682806"/>
              <a:ext cx="195686" cy="19218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1704244" y="1686303"/>
              <a:ext cx="195686" cy="192189"/>
            </a:xfrm>
            <a:prstGeom prst="ellipse">
              <a:avLst/>
            </a:prstGeom>
            <a:solidFill>
              <a:srgbClr val="00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343437" y="2030677"/>
              <a:ext cx="195686" cy="192189"/>
            </a:xfrm>
            <a:prstGeom prst="ellipse">
              <a:avLst/>
            </a:prstGeom>
            <a:solidFill>
              <a:srgbClr val="00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97829" y="2030677"/>
              <a:ext cx="195686" cy="19218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871790" y="2030677"/>
              <a:ext cx="195686" cy="19218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1156322" y="2030677"/>
              <a:ext cx="195686" cy="19218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430283" y="2030677"/>
              <a:ext cx="195686" cy="19218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1704244" y="2030677"/>
              <a:ext cx="195686" cy="192189"/>
            </a:xfrm>
            <a:prstGeom prst="ellipse">
              <a:avLst/>
            </a:prstGeom>
            <a:solidFill>
              <a:srgbClr val="00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851159" y="25486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804776" y="25486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726632" y="25486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618184" y="25486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851159" y="41954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204563" y="41954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557968" y="41954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886423" y="41954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203848" y="41954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41954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1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5313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Gill Sans MT" pitchFamily="34" charset="0"/>
              </a:rPr>
              <a:t>What’s the time on these watches?</a:t>
            </a:r>
            <a:endParaRPr lang="en-GB" sz="2800" dirty="0">
              <a:latin typeface="Gill Sans MT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45077" y="982844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/>
          <p:cNvSpPr/>
          <p:nvPr/>
        </p:nvSpPr>
        <p:spPr>
          <a:xfrm>
            <a:off x="334440" y="1682806"/>
            <a:ext cx="195686" cy="1921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/>
          <p:cNvSpPr/>
          <p:nvPr/>
        </p:nvSpPr>
        <p:spPr>
          <a:xfrm>
            <a:off x="804087" y="1682806"/>
            <a:ext cx="195686" cy="1921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/>
          <p:cNvSpPr/>
          <p:nvPr/>
        </p:nvSpPr>
        <p:spPr>
          <a:xfrm>
            <a:off x="1260894" y="1682806"/>
            <a:ext cx="195686" cy="1921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/>
          <p:cNvSpPr/>
          <p:nvPr/>
        </p:nvSpPr>
        <p:spPr>
          <a:xfrm>
            <a:off x="1704244" y="1686303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/>
          <p:cNvSpPr/>
          <p:nvPr/>
        </p:nvSpPr>
        <p:spPr>
          <a:xfrm>
            <a:off x="343437" y="2030677"/>
            <a:ext cx="195686" cy="1921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/>
          <p:cNvSpPr/>
          <p:nvPr/>
        </p:nvSpPr>
        <p:spPr>
          <a:xfrm>
            <a:off x="597829" y="2030677"/>
            <a:ext cx="195686" cy="1921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/>
          <p:cNvSpPr/>
          <p:nvPr/>
        </p:nvSpPr>
        <p:spPr>
          <a:xfrm>
            <a:off x="871790" y="2030677"/>
            <a:ext cx="195686" cy="1921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/>
          <p:cNvSpPr/>
          <p:nvPr/>
        </p:nvSpPr>
        <p:spPr>
          <a:xfrm>
            <a:off x="1156322" y="2030677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/>
          <p:cNvSpPr/>
          <p:nvPr/>
        </p:nvSpPr>
        <p:spPr>
          <a:xfrm>
            <a:off x="1430283" y="2030677"/>
            <a:ext cx="195686" cy="1921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/>
          <p:cNvSpPr/>
          <p:nvPr/>
        </p:nvSpPr>
        <p:spPr>
          <a:xfrm>
            <a:off x="1704244" y="2030677"/>
            <a:ext cx="195686" cy="1921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/>
          <p:cNvSpPr/>
          <p:nvPr/>
        </p:nvSpPr>
        <p:spPr>
          <a:xfrm>
            <a:off x="2195736" y="982844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/>
          <p:cNvSpPr/>
          <p:nvPr/>
        </p:nvSpPr>
        <p:spPr>
          <a:xfrm>
            <a:off x="2385099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/>
          <p:cNvSpPr/>
          <p:nvPr/>
        </p:nvSpPr>
        <p:spPr>
          <a:xfrm>
            <a:off x="2854746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/>
          <p:cNvSpPr/>
          <p:nvPr/>
        </p:nvSpPr>
        <p:spPr>
          <a:xfrm>
            <a:off x="3311553" y="1682806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/>
          <p:cNvSpPr/>
          <p:nvPr/>
        </p:nvSpPr>
        <p:spPr>
          <a:xfrm>
            <a:off x="3754903" y="168630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/>
          <p:cNvSpPr/>
          <p:nvPr/>
        </p:nvSpPr>
        <p:spPr>
          <a:xfrm>
            <a:off x="2394096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/>
          <p:cNvSpPr/>
          <p:nvPr/>
        </p:nvSpPr>
        <p:spPr>
          <a:xfrm>
            <a:off x="2648488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/>
          <p:cNvSpPr/>
          <p:nvPr/>
        </p:nvSpPr>
        <p:spPr>
          <a:xfrm>
            <a:off x="2922449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/>
          <p:cNvSpPr/>
          <p:nvPr/>
        </p:nvSpPr>
        <p:spPr>
          <a:xfrm>
            <a:off x="3206981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/>
          <p:cNvSpPr/>
          <p:nvPr/>
        </p:nvSpPr>
        <p:spPr>
          <a:xfrm>
            <a:off x="3480942" y="2030677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/>
          <p:cNvSpPr/>
          <p:nvPr/>
        </p:nvSpPr>
        <p:spPr>
          <a:xfrm>
            <a:off x="3754903" y="2030677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/>
          <p:cNvSpPr/>
          <p:nvPr/>
        </p:nvSpPr>
        <p:spPr>
          <a:xfrm>
            <a:off x="4283968" y="982844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/>
          <p:cNvSpPr/>
          <p:nvPr/>
        </p:nvSpPr>
        <p:spPr>
          <a:xfrm>
            <a:off x="4473331" y="1682806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/>
          <p:cNvSpPr/>
          <p:nvPr/>
        </p:nvSpPr>
        <p:spPr>
          <a:xfrm>
            <a:off x="4942978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/>
          <p:cNvSpPr/>
          <p:nvPr/>
        </p:nvSpPr>
        <p:spPr>
          <a:xfrm>
            <a:off x="5399785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/>
          <p:cNvSpPr/>
          <p:nvPr/>
        </p:nvSpPr>
        <p:spPr>
          <a:xfrm>
            <a:off x="5843135" y="168630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/>
          <p:cNvSpPr/>
          <p:nvPr/>
        </p:nvSpPr>
        <p:spPr>
          <a:xfrm>
            <a:off x="4482328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/>
          <p:cNvSpPr/>
          <p:nvPr/>
        </p:nvSpPr>
        <p:spPr>
          <a:xfrm>
            <a:off x="4736720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/>
          <p:cNvSpPr/>
          <p:nvPr/>
        </p:nvSpPr>
        <p:spPr>
          <a:xfrm>
            <a:off x="5010681" y="2030677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/>
          <p:cNvSpPr/>
          <p:nvPr/>
        </p:nvSpPr>
        <p:spPr>
          <a:xfrm>
            <a:off x="5295213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/>
          <p:cNvSpPr/>
          <p:nvPr/>
        </p:nvSpPr>
        <p:spPr>
          <a:xfrm>
            <a:off x="5569174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/>
          <p:cNvSpPr/>
          <p:nvPr/>
        </p:nvSpPr>
        <p:spPr>
          <a:xfrm>
            <a:off x="5843135" y="2030677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/>
          <p:cNvSpPr/>
          <p:nvPr/>
        </p:nvSpPr>
        <p:spPr>
          <a:xfrm>
            <a:off x="6372200" y="982844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/>
          <p:cNvSpPr/>
          <p:nvPr/>
        </p:nvSpPr>
        <p:spPr>
          <a:xfrm>
            <a:off x="6561563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/>
          <p:cNvSpPr/>
          <p:nvPr/>
        </p:nvSpPr>
        <p:spPr>
          <a:xfrm>
            <a:off x="7031210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/>
          <p:cNvSpPr/>
          <p:nvPr/>
        </p:nvSpPr>
        <p:spPr>
          <a:xfrm>
            <a:off x="7488017" y="1682806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/>
          <p:nvPr/>
        </p:nvSpPr>
        <p:spPr>
          <a:xfrm>
            <a:off x="7931367" y="1686303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/>
          <p:nvPr/>
        </p:nvSpPr>
        <p:spPr>
          <a:xfrm>
            <a:off x="6570560" y="2030677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/>
          <p:nvPr/>
        </p:nvSpPr>
        <p:spPr>
          <a:xfrm>
            <a:off x="6824952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/>
          <p:cNvSpPr/>
          <p:nvPr/>
        </p:nvSpPr>
        <p:spPr>
          <a:xfrm>
            <a:off x="7098913" y="2030677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/>
          <p:cNvSpPr/>
          <p:nvPr/>
        </p:nvSpPr>
        <p:spPr>
          <a:xfrm>
            <a:off x="7383445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/>
          <p:cNvSpPr/>
          <p:nvPr/>
        </p:nvSpPr>
        <p:spPr>
          <a:xfrm>
            <a:off x="7657406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/>
          <p:cNvSpPr/>
          <p:nvPr/>
        </p:nvSpPr>
        <p:spPr>
          <a:xfrm>
            <a:off x="7931367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/>
          <p:cNvSpPr/>
          <p:nvPr/>
        </p:nvSpPr>
        <p:spPr>
          <a:xfrm>
            <a:off x="145077" y="3934797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/>
          <p:cNvSpPr/>
          <p:nvPr/>
        </p:nvSpPr>
        <p:spPr>
          <a:xfrm>
            <a:off x="334440" y="4634759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/>
          <p:cNvSpPr/>
          <p:nvPr/>
        </p:nvSpPr>
        <p:spPr>
          <a:xfrm>
            <a:off x="804087" y="4634759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/>
          <p:cNvSpPr/>
          <p:nvPr/>
        </p:nvSpPr>
        <p:spPr>
          <a:xfrm>
            <a:off x="1260894" y="4634759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/>
          <p:cNvSpPr/>
          <p:nvPr/>
        </p:nvSpPr>
        <p:spPr>
          <a:xfrm>
            <a:off x="1704244" y="4638256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/>
          <p:cNvSpPr/>
          <p:nvPr/>
        </p:nvSpPr>
        <p:spPr>
          <a:xfrm>
            <a:off x="343437" y="4982630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/>
          <p:cNvSpPr/>
          <p:nvPr/>
        </p:nvSpPr>
        <p:spPr>
          <a:xfrm>
            <a:off x="597829" y="4982630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/>
          <p:cNvSpPr/>
          <p:nvPr/>
        </p:nvSpPr>
        <p:spPr>
          <a:xfrm>
            <a:off x="871790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/>
          <p:cNvSpPr/>
          <p:nvPr/>
        </p:nvSpPr>
        <p:spPr>
          <a:xfrm>
            <a:off x="1156322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/>
          <p:cNvSpPr/>
          <p:nvPr/>
        </p:nvSpPr>
        <p:spPr>
          <a:xfrm>
            <a:off x="1430283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/>
          <p:cNvSpPr/>
          <p:nvPr/>
        </p:nvSpPr>
        <p:spPr>
          <a:xfrm>
            <a:off x="1704244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/>
          <p:cNvSpPr/>
          <p:nvPr/>
        </p:nvSpPr>
        <p:spPr>
          <a:xfrm>
            <a:off x="2195736" y="3934797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/>
          <p:cNvSpPr/>
          <p:nvPr/>
        </p:nvSpPr>
        <p:spPr>
          <a:xfrm>
            <a:off x="2385099" y="4634759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/>
          <p:cNvSpPr/>
          <p:nvPr/>
        </p:nvSpPr>
        <p:spPr>
          <a:xfrm>
            <a:off x="2854746" y="4634759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/>
          <p:cNvSpPr/>
          <p:nvPr/>
        </p:nvSpPr>
        <p:spPr>
          <a:xfrm>
            <a:off x="3311553" y="4634759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/>
          <p:cNvSpPr/>
          <p:nvPr/>
        </p:nvSpPr>
        <p:spPr>
          <a:xfrm>
            <a:off x="3754903" y="463825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/>
          <p:cNvSpPr/>
          <p:nvPr/>
        </p:nvSpPr>
        <p:spPr>
          <a:xfrm>
            <a:off x="2394096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/>
          <p:cNvSpPr/>
          <p:nvPr/>
        </p:nvSpPr>
        <p:spPr>
          <a:xfrm>
            <a:off x="2648488" y="4982630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/>
          <p:cNvSpPr/>
          <p:nvPr/>
        </p:nvSpPr>
        <p:spPr>
          <a:xfrm>
            <a:off x="2922449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/>
          <p:cNvSpPr/>
          <p:nvPr/>
        </p:nvSpPr>
        <p:spPr>
          <a:xfrm>
            <a:off x="3206981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/>
          <p:cNvSpPr/>
          <p:nvPr/>
        </p:nvSpPr>
        <p:spPr>
          <a:xfrm>
            <a:off x="3480942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/>
          <p:cNvSpPr/>
          <p:nvPr/>
        </p:nvSpPr>
        <p:spPr>
          <a:xfrm>
            <a:off x="3754903" y="4982630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/>
          <p:cNvSpPr/>
          <p:nvPr/>
        </p:nvSpPr>
        <p:spPr>
          <a:xfrm>
            <a:off x="4283968" y="3934797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/>
          <p:cNvSpPr/>
          <p:nvPr/>
        </p:nvSpPr>
        <p:spPr>
          <a:xfrm>
            <a:off x="4473331" y="4634759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/>
          <p:cNvSpPr/>
          <p:nvPr/>
        </p:nvSpPr>
        <p:spPr>
          <a:xfrm>
            <a:off x="4942978" y="4634759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Oval 206"/>
          <p:cNvSpPr/>
          <p:nvPr/>
        </p:nvSpPr>
        <p:spPr>
          <a:xfrm>
            <a:off x="5399785" y="4634759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Oval 207"/>
          <p:cNvSpPr/>
          <p:nvPr/>
        </p:nvSpPr>
        <p:spPr>
          <a:xfrm>
            <a:off x="5843135" y="463825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/>
          <p:cNvSpPr/>
          <p:nvPr/>
        </p:nvSpPr>
        <p:spPr>
          <a:xfrm>
            <a:off x="4482328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/>
          <p:cNvSpPr/>
          <p:nvPr/>
        </p:nvSpPr>
        <p:spPr>
          <a:xfrm>
            <a:off x="4736720" y="4982630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/>
          <p:cNvSpPr/>
          <p:nvPr/>
        </p:nvSpPr>
        <p:spPr>
          <a:xfrm>
            <a:off x="5010681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/>
          <p:cNvSpPr/>
          <p:nvPr/>
        </p:nvSpPr>
        <p:spPr>
          <a:xfrm>
            <a:off x="5295213" y="4982630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/>
          <p:cNvSpPr/>
          <p:nvPr/>
        </p:nvSpPr>
        <p:spPr>
          <a:xfrm>
            <a:off x="5569174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/>
          <p:cNvSpPr/>
          <p:nvPr/>
        </p:nvSpPr>
        <p:spPr>
          <a:xfrm>
            <a:off x="5843135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/>
          <p:cNvSpPr/>
          <p:nvPr/>
        </p:nvSpPr>
        <p:spPr>
          <a:xfrm>
            <a:off x="6372200" y="3934797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/>
          <p:cNvSpPr/>
          <p:nvPr/>
        </p:nvSpPr>
        <p:spPr>
          <a:xfrm>
            <a:off x="6561563" y="4634759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/>
          <p:cNvSpPr/>
          <p:nvPr/>
        </p:nvSpPr>
        <p:spPr>
          <a:xfrm>
            <a:off x="7031210" y="4634759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/>
          <p:cNvSpPr/>
          <p:nvPr/>
        </p:nvSpPr>
        <p:spPr>
          <a:xfrm>
            <a:off x="7488017" y="4634759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/>
          <p:cNvSpPr/>
          <p:nvPr/>
        </p:nvSpPr>
        <p:spPr>
          <a:xfrm>
            <a:off x="7931367" y="4638256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/>
          <p:cNvSpPr/>
          <p:nvPr/>
        </p:nvSpPr>
        <p:spPr>
          <a:xfrm>
            <a:off x="6570560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/>
          <p:cNvSpPr/>
          <p:nvPr/>
        </p:nvSpPr>
        <p:spPr>
          <a:xfrm>
            <a:off x="6824952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Oval 221"/>
          <p:cNvSpPr/>
          <p:nvPr/>
        </p:nvSpPr>
        <p:spPr>
          <a:xfrm>
            <a:off x="7098913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/>
          <p:cNvSpPr/>
          <p:nvPr/>
        </p:nvSpPr>
        <p:spPr>
          <a:xfrm>
            <a:off x="7383445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/>
          <p:cNvSpPr/>
          <p:nvPr/>
        </p:nvSpPr>
        <p:spPr>
          <a:xfrm>
            <a:off x="7657406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Oval 224"/>
          <p:cNvSpPr/>
          <p:nvPr/>
        </p:nvSpPr>
        <p:spPr>
          <a:xfrm>
            <a:off x="7931367" y="4982630"/>
            <a:ext cx="195686" cy="192189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TextBox 225"/>
          <p:cNvSpPr txBox="1"/>
          <p:nvPr/>
        </p:nvSpPr>
        <p:spPr>
          <a:xfrm>
            <a:off x="6590665" y="5951021"/>
            <a:ext cx="2229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Gill Sans MT" pitchFamily="34" charset="0"/>
              </a:rPr>
              <a:t>Explain why this will never be shown</a:t>
            </a:r>
            <a:endParaRPr lang="en-GB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90" y="332656"/>
            <a:ext cx="9194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Gill Sans MT" pitchFamily="34" charset="0"/>
              </a:rPr>
              <a:t>Colour in the circles to make the time below each watch face</a:t>
            </a:r>
            <a:endParaRPr lang="en-GB" sz="2800" dirty="0">
              <a:latin typeface="Gill Sans MT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45077" y="982844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/>
          <p:cNvSpPr/>
          <p:nvPr/>
        </p:nvSpPr>
        <p:spPr>
          <a:xfrm>
            <a:off x="334440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/>
          <p:cNvSpPr/>
          <p:nvPr/>
        </p:nvSpPr>
        <p:spPr>
          <a:xfrm>
            <a:off x="804087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/>
          <p:cNvSpPr/>
          <p:nvPr/>
        </p:nvSpPr>
        <p:spPr>
          <a:xfrm>
            <a:off x="1260894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/>
          <p:cNvSpPr/>
          <p:nvPr/>
        </p:nvSpPr>
        <p:spPr>
          <a:xfrm>
            <a:off x="1704244" y="168630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/>
          <p:cNvSpPr/>
          <p:nvPr/>
        </p:nvSpPr>
        <p:spPr>
          <a:xfrm>
            <a:off x="343437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/>
          <p:cNvSpPr/>
          <p:nvPr/>
        </p:nvSpPr>
        <p:spPr>
          <a:xfrm>
            <a:off x="597829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/>
          <p:cNvSpPr/>
          <p:nvPr/>
        </p:nvSpPr>
        <p:spPr>
          <a:xfrm>
            <a:off x="871790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/>
          <p:cNvSpPr/>
          <p:nvPr/>
        </p:nvSpPr>
        <p:spPr>
          <a:xfrm>
            <a:off x="1156322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/>
          <p:cNvSpPr/>
          <p:nvPr/>
        </p:nvSpPr>
        <p:spPr>
          <a:xfrm>
            <a:off x="1430283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/>
          <p:cNvSpPr/>
          <p:nvPr/>
        </p:nvSpPr>
        <p:spPr>
          <a:xfrm>
            <a:off x="1704244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/>
          <p:cNvSpPr/>
          <p:nvPr/>
        </p:nvSpPr>
        <p:spPr>
          <a:xfrm>
            <a:off x="2195736" y="982844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/>
          <p:cNvSpPr/>
          <p:nvPr/>
        </p:nvSpPr>
        <p:spPr>
          <a:xfrm>
            <a:off x="2385099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/>
          <p:cNvSpPr/>
          <p:nvPr/>
        </p:nvSpPr>
        <p:spPr>
          <a:xfrm>
            <a:off x="2854746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/>
          <p:cNvSpPr/>
          <p:nvPr/>
        </p:nvSpPr>
        <p:spPr>
          <a:xfrm>
            <a:off x="3311553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/>
          <p:cNvSpPr/>
          <p:nvPr/>
        </p:nvSpPr>
        <p:spPr>
          <a:xfrm>
            <a:off x="3754903" y="168630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/>
          <p:cNvSpPr/>
          <p:nvPr/>
        </p:nvSpPr>
        <p:spPr>
          <a:xfrm>
            <a:off x="2394096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/>
          <p:cNvSpPr/>
          <p:nvPr/>
        </p:nvSpPr>
        <p:spPr>
          <a:xfrm>
            <a:off x="2648488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/>
          <p:cNvSpPr/>
          <p:nvPr/>
        </p:nvSpPr>
        <p:spPr>
          <a:xfrm>
            <a:off x="2922449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/>
          <p:cNvSpPr/>
          <p:nvPr/>
        </p:nvSpPr>
        <p:spPr>
          <a:xfrm>
            <a:off x="3206981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/>
          <p:cNvSpPr/>
          <p:nvPr/>
        </p:nvSpPr>
        <p:spPr>
          <a:xfrm>
            <a:off x="3480942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/>
          <p:cNvSpPr/>
          <p:nvPr/>
        </p:nvSpPr>
        <p:spPr>
          <a:xfrm>
            <a:off x="3754903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/>
          <p:cNvSpPr/>
          <p:nvPr/>
        </p:nvSpPr>
        <p:spPr>
          <a:xfrm>
            <a:off x="4283968" y="982844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/>
          <p:cNvSpPr/>
          <p:nvPr/>
        </p:nvSpPr>
        <p:spPr>
          <a:xfrm>
            <a:off x="4473331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/>
          <p:cNvSpPr/>
          <p:nvPr/>
        </p:nvSpPr>
        <p:spPr>
          <a:xfrm>
            <a:off x="4942978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/>
          <p:cNvSpPr/>
          <p:nvPr/>
        </p:nvSpPr>
        <p:spPr>
          <a:xfrm>
            <a:off x="5399785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/>
          <p:cNvSpPr/>
          <p:nvPr/>
        </p:nvSpPr>
        <p:spPr>
          <a:xfrm>
            <a:off x="5843135" y="168630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/>
          <p:cNvSpPr/>
          <p:nvPr/>
        </p:nvSpPr>
        <p:spPr>
          <a:xfrm>
            <a:off x="4482328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/>
          <p:cNvSpPr/>
          <p:nvPr/>
        </p:nvSpPr>
        <p:spPr>
          <a:xfrm>
            <a:off x="4736720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/>
          <p:cNvSpPr/>
          <p:nvPr/>
        </p:nvSpPr>
        <p:spPr>
          <a:xfrm>
            <a:off x="5010681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/>
          <p:cNvSpPr/>
          <p:nvPr/>
        </p:nvSpPr>
        <p:spPr>
          <a:xfrm>
            <a:off x="5295213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/>
          <p:cNvSpPr/>
          <p:nvPr/>
        </p:nvSpPr>
        <p:spPr>
          <a:xfrm>
            <a:off x="5569174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/>
          <p:cNvSpPr/>
          <p:nvPr/>
        </p:nvSpPr>
        <p:spPr>
          <a:xfrm>
            <a:off x="5843135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/>
          <p:cNvSpPr/>
          <p:nvPr/>
        </p:nvSpPr>
        <p:spPr>
          <a:xfrm>
            <a:off x="6372200" y="982844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/>
          <p:cNvSpPr/>
          <p:nvPr/>
        </p:nvSpPr>
        <p:spPr>
          <a:xfrm>
            <a:off x="6561563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/>
          <p:cNvSpPr/>
          <p:nvPr/>
        </p:nvSpPr>
        <p:spPr>
          <a:xfrm>
            <a:off x="7031210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/>
          <p:cNvSpPr/>
          <p:nvPr/>
        </p:nvSpPr>
        <p:spPr>
          <a:xfrm>
            <a:off x="7488017" y="1682806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/>
          <p:nvPr/>
        </p:nvSpPr>
        <p:spPr>
          <a:xfrm>
            <a:off x="7931367" y="168630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/>
          <p:nvPr/>
        </p:nvSpPr>
        <p:spPr>
          <a:xfrm>
            <a:off x="6570560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/>
          <p:nvPr/>
        </p:nvSpPr>
        <p:spPr>
          <a:xfrm>
            <a:off x="6824952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/>
          <p:cNvSpPr/>
          <p:nvPr/>
        </p:nvSpPr>
        <p:spPr>
          <a:xfrm>
            <a:off x="7098913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/>
          <p:cNvSpPr/>
          <p:nvPr/>
        </p:nvSpPr>
        <p:spPr>
          <a:xfrm>
            <a:off x="7383445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/>
          <p:cNvSpPr/>
          <p:nvPr/>
        </p:nvSpPr>
        <p:spPr>
          <a:xfrm>
            <a:off x="7657406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/>
          <p:cNvSpPr/>
          <p:nvPr/>
        </p:nvSpPr>
        <p:spPr>
          <a:xfrm>
            <a:off x="7931367" y="2030677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/>
          <p:cNvSpPr/>
          <p:nvPr/>
        </p:nvSpPr>
        <p:spPr>
          <a:xfrm>
            <a:off x="145077" y="4149080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/>
          <p:cNvSpPr/>
          <p:nvPr/>
        </p:nvSpPr>
        <p:spPr>
          <a:xfrm>
            <a:off x="334440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/>
          <p:cNvSpPr/>
          <p:nvPr/>
        </p:nvSpPr>
        <p:spPr>
          <a:xfrm>
            <a:off x="804087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/>
          <p:cNvSpPr/>
          <p:nvPr/>
        </p:nvSpPr>
        <p:spPr>
          <a:xfrm>
            <a:off x="1260894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/>
          <p:cNvSpPr/>
          <p:nvPr/>
        </p:nvSpPr>
        <p:spPr>
          <a:xfrm>
            <a:off x="1704244" y="4852539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/>
          <p:cNvSpPr/>
          <p:nvPr/>
        </p:nvSpPr>
        <p:spPr>
          <a:xfrm>
            <a:off x="343437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/>
          <p:cNvSpPr/>
          <p:nvPr/>
        </p:nvSpPr>
        <p:spPr>
          <a:xfrm>
            <a:off x="597829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/>
          <p:cNvSpPr/>
          <p:nvPr/>
        </p:nvSpPr>
        <p:spPr>
          <a:xfrm>
            <a:off x="871790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/>
          <p:cNvSpPr/>
          <p:nvPr/>
        </p:nvSpPr>
        <p:spPr>
          <a:xfrm>
            <a:off x="1156322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/>
          <p:cNvSpPr/>
          <p:nvPr/>
        </p:nvSpPr>
        <p:spPr>
          <a:xfrm>
            <a:off x="1430283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/>
          <p:cNvSpPr/>
          <p:nvPr/>
        </p:nvSpPr>
        <p:spPr>
          <a:xfrm>
            <a:off x="1704244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/>
          <p:cNvSpPr/>
          <p:nvPr/>
        </p:nvSpPr>
        <p:spPr>
          <a:xfrm>
            <a:off x="2195736" y="4149080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/>
          <p:cNvSpPr/>
          <p:nvPr/>
        </p:nvSpPr>
        <p:spPr>
          <a:xfrm>
            <a:off x="2385099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/>
          <p:cNvSpPr/>
          <p:nvPr/>
        </p:nvSpPr>
        <p:spPr>
          <a:xfrm>
            <a:off x="2854746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/>
          <p:cNvSpPr/>
          <p:nvPr/>
        </p:nvSpPr>
        <p:spPr>
          <a:xfrm>
            <a:off x="3311553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/>
          <p:cNvSpPr/>
          <p:nvPr/>
        </p:nvSpPr>
        <p:spPr>
          <a:xfrm>
            <a:off x="3754903" y="4852539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/>
          <p:cNvSpPr/>
          <p:nvPr/>
        </p:nvSpPr>
        <p:spPr>
          <a:xfrm>
            <a:off x="2394096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/>
          <p:cNvSpPr/>
          <p:nvPr/>
        </p:nvSpPr>
        <p:spPr>
          <a:xfrm>
            <a:off x="2648488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/>
          <p:cNvSpPr/>
          <p:nvPr/>
        </p:nvSpPr>
        <p:spPr>
          <a:xfrm>
            <a:off x="2922449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/>
          <p:cNvSpPr/>
          <p:nvPr/>
        </p:nvSpPr>
        <p:spPr>
          <a:xfrm>
            <a:off x="3206981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/>
          <p:cNvSpPr/>
          <p:nvPr/>
        </p:nvSpPr>
        <p:spPr>
          <a:xfrm>
            <a:off x="3480942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/>
          <p:cNvSpPr/>
          <p:nvPr/>
        </p:nvSpPr>
        <p:spPr>
          <a:xfrm>
            <a:off x="3754903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/>
          <p:cNvSpPr/>
          <p:nvPr/>
        </p:nvSpPr>
        <p:spPr>
          <a:xfrm>
            <a:off x="4283968" y="4149080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/>
          <p:cNvSpPr/>
          <p:nvPr/>
        </p:nvSpPr>
        <p:spPr>
          <a:xfrm>
            <a:off x="4473331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/>
          <p:cNvSpPr/>
          <p:nvPr/>
        </p:nvSpPr>
        <p:spPr>
          <a:xfrm>
            <a:off x="4942978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Oval 206"/>
          <p:cNvSpPr/>
          <p:nvPr/>
        </p:nvSpPr>
        <p:spPr>
          <a:xfrm>
            <a:off x="5399785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Oval 207"/>
          <p:cNvSpPr/>
          <p:nvPr/>
        </p:nvSpPr>
        <p:spPr>
          <a:xfrm>
            <a:off x="5843135" y="4852539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/>
          <p:cNvSpPr/>
          <p:nvPr/>
        </p:nvSpPr>
        <p:spPr>
          <a:xfrm>
            <a:off x="4482328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/>
          <p:cNvSpPr/>
          <p:nvPr/>
        </p:nvSpPr>
        <p:spPr>
          <a:xfrm>
            <a:off x="4736720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/>
          <p:cNvSpPr/>
          <p:nvPr/>
        </p:nvSpPr>
        <p:spPr>
          <a:xfrm>
            <a:off x="5010681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/>
          <p:cNvSpPr/>
          <p:nvPr/>
        </p:nvSpPr>
        <p:spPr>
          <a:xfrm>
            <a:off x="5295213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/>
          <p:cNvSpPr/>
          <p:nvPr/>
        </p:nvSpPr>
        <p:spPr>
          <a:xfrm>
            <a:off x="5569174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/>
          <p:cNvSpPr/>
          <p:nvPr/>
        </p:nvSpPr>
        <p:spPr>
          <a:xfrm>
            <a:off x="5843135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/>
          <p:cNvSpPr/>
          <p:nvPr/>
        </p:nvSpPr>
        <p:spPr>
          <a:xfrm>
            <a:off x="6372200" y="4149080"/>
            <a:ext cx="1944216" cy="19442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/>
          <p:cNvSpPr/>
          <p:nvPr/>
        </p:nvSpPr>
        <p:spPr>
          <a:xfrm>
            <a:off x="6561563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/>
          <p:cNvSpPr/>
          <p:nvPr/>
        </p:nvSpPr>
        <p:spPr>
          <a:xfrm>
            <a:off x="7031210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/>
          <p:cNvSpPr/>
          <p:nvPr/>
        </p:nvSpPr>
        <p:spPr>
          <a:xfrm>
            <a:off x="7488017" y="4849042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/>
          <p:cNvSpPr/>
          <p:nvPr/>
        </p:nvSpPr>
        <p:spPr>
          <a:xfrm>
            <a:off x="7931367" y="4852539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/>
          <p:cNvSpPr/>
          <p:nvPr/>
        </p:nvSpPr>
        <p:spPr>
          <a:xfrm>
            <a:off x="6570560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/>
          <p:cNvSpPr/>
          <p:nvPr/>
        </p:nvSpPr>
        <p:spPr>
          <a:xfrm>
            <a:off x="6824952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Oval 221"/>
          <p:cNvSpPr/>
          <p:nvPr/>
        </p:nvSpPr>
        <p:spPr>
          <a:xfrm>
            <a:off x="7098913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/>
          <p:cNvSpPr/>
          <p:nvPr/>
        </p:nvSpPr>
        <p:spPr>
          <a:xfrm>
            <a:off x="7383445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/>
          <p:cNvSpPr/>
          <p:nvPr/>
        </p:nvSpPr>
        <p:spPr>
          <a:xfrm>
            <a:off x="7657406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Oval 224"/>
          <p:cNvSpPr/>
          <p:nvPr/>
        </p:nvSpPr>
        <p:spPr>
          <a:xfrm>
            <a:off x="7931367" y="5196913"/>
            <a:ext cx="195686" cy="19218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5077" y="2927060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Gill Sans MT" pitchFamily="34" charset="0"/>
              </a:rPr>
              <a:t>1:11</a:t>
            </a:r>
            <a:endParaRPr lang="en-GB" sz="3600" dirty="0">
              <a:latin typeface="Gill Sans MT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95737" y="2927060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Gill Sans MT" pitchFamily="34" charset="0"/>
              </a:rPr>
              <a:t>4:17</a:t>
            </a:r>
            <a:endParaRPr lang="en-GB" sz="3600" dirty="0">
              <a:latin typeface="Gill Sans MT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283969" y="2927060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Gill Sans MT" pitchFamily="34" charset="0"/>
              </a:rPr>
              <a:t>8:28</a:t>
            </a:r>
            <a:endParaRPr lang="en-GB" sz="3600" dirty="0">
              <a:latin typeface="Gill Sans MT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334629" y="2927060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Gill Sans MT" pitchFamily="34" charset="0"/>
              </a:rPr>
              <a:t>12:40</a:t>
            </a:r>
            <a:endParaRPr lang="en-GB" sz="3600" dirty="0">
              <a:latin typeface="Gill Sans MT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5077" y="6113383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Gill Sans MT" pitchFamily="34" charset="0"/>
              </a:rPr>
              <a:t>7:15</a:t>
            </a:r>
            <a:endParaRPr lang="en-GB" sz="3600" dirty="0">
              <a:latin typeface="Gill Sans MT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195737" y="6113383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Gill Sans MT" pitchFamily="34" charset="0"/>
              </a:rPr>
              <a:t>11:45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283969" y="6113383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Gill Sans MT" pitchFamily="34" charset="0"/>
              </a:rPr>
              <a:t>9:56</a:t>
            </a:r>
            <a:endParaRPr lang="en-GB" sz="3600" dirty="0">
              <a:latin typeface="Gill Sans MT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34629" y="6113383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Gill Sans MT" pitchFamily="34" charset="0"/>
              </a:rPr>
              <a:t>3:59</a:t>
            </a:r>
            <a:endParaRPr lang="en-GB" sz="36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90" y="332656"/>
            <a:ext cx="91297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itchFamily="34" charset="0"/>
              </a:rPr>
              <a:t>You may have seen strings of 1’s and 0’s when people talk about ‘digital’. </a:t>
            </a:r>
            <a:endParaRPr lang="en-GB" sz="2800" dirty="0">
              <a:latin typeface="Gill Sans MT" pitchFamily="34" charset="0"/>
            </a:endParaRPr>
          </a:p>
          <a:p>
            <a:endParaRPr lang="en-GB" sz="2800" dirty="0" smtClean="0">
              <a:latin typeface="Gill Sans MT" pitchFamily="34" charset="0"/>
            </a:endParaRPr>
          </a:p>
          <a:p>
            <a:r>
              <a:rPr lang="en-GB" sz="2800" dirty="0" smtClean="0">
                <a:latin typeface="Gill Sans MT" pitchFamily="34" charset="0"/>
              </a:rPr>
              <a:t>These strings of 1’s and 0’s can be chopped up into shorter strings and converted into ordinary numbers and these numbers can represent a different symbol on a computer screen.</a:t>
            </a:r>
          </a:p>
          <a:p>
            <a:endParaRPr lang="en-GB" sz="2800" dirty="0">
              <a:latin typeface="Gill Sans MT" pitchFamily="34" charset="0"/>
            </a:endParaRPr>
          </a:p>
          <a:p>
            <a:r>
              <a:rPr lang="en-GB" sz="2800" dirty="0" smtClean="0">
                <a:latin typeface="Gill Sans MT" pitchFamily="34" charset="0"/>
              </a:rPr>
              <a:t>This is how communications are sent between phones, computers etc.</a:t>
            </a:r>
          </a:p>
          <a:p>
            <a:endParaRPr lang="en-GB" sz="2800" dirty="0">
              <a:latin typeface="Gill Sans MT" pitchFamily="34" charset="0"/>
            </a:endParaRPr>
          </a:p>
          <a:p>
            <a:endParaRPr lang="en-GB" sz="28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90" y="332656"/>
            <a:ext cx="91297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itchFamily="34" charset="0"/>
              </a:rPr>
              <a:t>Here is an example</a:t>
            </a:r>
          </a:p>
          <a:p>
            <a:endParaRPr lang="en-GB" sz="2800" dirty="0">
              <a:latin typeface="Gill Sans MT" pitchFamily="34" charset="0"/>
            </a:endParaRPr>
          </a:p>
          <a:p>
            <a:pPr algn="ctr"/>
            <a:r>
              <a:rPr lang="en-GB" sz="2800" b="1" dirty="0" smtClean="0">
                <a:latin typeface="Gill Sans MT" pitchFamily="34" charset="0"/>
              </a:rPr>
              <a:t>01101</a:t>
            </a:r>
            <a:r>
              <a:rPr lang="en-GB" sz="2800" dirty="0" smtClean="0">
                <a:latin typeface="Gill Sans MT" pitchFamily="34" charset="0"/>
              </a:rPr>
              <a:t>00001</a:t>
            </a:r>
            <a:r>
              <a:rPr lang="en-GB" sz="2800" b="1" dirty="0" smtClean="0">
                <a:latin typeface="Gill Sans MT" pitchFamily="34" charset="0"/>
              </a:rPr>
              <a:t>10100</a:t>
            </a:r>
            <a:r>
              <a:rPr lang="en-GB" sz="2800" dirty="0" smtClean="0">
                <a:latin typeface="Gill Sans MT" pitchFamily="34" charset="0"/>
              </a:rPr>
              <a:t>01000</a:t>
            </a:r>
            <a:r>
              <a:rPr lang="en-GB" sz="2800" b="1" dirty="0" smtClean="0">
                <a:latin typeface="Gill Sans MT" pitchFamily="34" charset="0"/>
              </a:rPr>
              <a:t>10011</a:t>
            </a:r>
          </a:p>
          <a:p>
            <a:pPr algn="ctr"/>
            <a:endParaRPr lang="en-GB" sz="2800" b="1" dirty="0">
              <a:latin typeface="Gill Sans MT" pitchFamily="34" charset="0"/>
            </a:endParaRPr>
          </a:p>
          <a:p>
            <a:r>
              <a:rPr lang="en-GB" sz="2800" dirty="0" smtClean="0">
                <a:latin typeface="Gill Sans MT" pitchFamily="34" charset="0"/>
              </a:rPr>
              <a:t>Break this string into shorter strings of 5 numbers. </a:t>
            </a:r>
          </a:p>
          <a:p>
            <a:endParaRPr lang="en-GB" sz="2800" dirty="0">
              <a:latin typeface="Gill Sans MT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885472"/>
              </p:ext>
            </p:extLst>
          </p:nvPr>
        </p:nvGraphicFramePr>
        <p:xfrm>
          <a:off x="755576" y="2852936"/>
          <a:ext cx="230425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0"/>
                <a:gridCol w="460850"/>
                <a:gridCol w="460850"/>
                <a:gridCol w="460850"/>
                <a:gridCol w="460850"/>
              </a:tblGrid>
              <a:tr h="32403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ill Sans MT" pitchFamily="34" charset="0"/>
                        </a:rPr>
                        <a:t>16</a:t>
                      </a:r>
                      <a:endParaRPr lang="en-GB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ill Sans MT" pitchFamily="34" charset="0"/>
                        </a:rPr>
                        <a:t>8</a:t>
                      </a:r>
                      <a:endParaRPr lang="en-GB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ill Sans MT" pitchFamily="34" charset="0"/>
                        </a:rPr>
                        <a:t>4</a:t>
                      </a:r>
                      <a:endParaRPr lang="en-GB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ill Sans MT" pitchFamily="34" charset="0"/>
                        </a:rPr>
                        <a:t>2</a:t>
                      </a:r>
                      <a:endParaRPr lang="en-GB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ill Sans MT" pitchFamily="34" charset="0"/>
                        </a:rPr>
                        <a:t>1</a:t>
                      </a:r>
                      <a:endParaRPr lang="en-GB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ill Sans MT" pitchFamily="34" charset="0"/>
                        </a:rPr>
                        <a:t>0</a:t>
                      </a:r>
                      <a:endParaRPr lang="en-GB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ill Sans MT" pitchFamily="34" charset="0"/>
                        </a:rPr>
                        <a:t>1</a:t>
                      </a:r>
                      <a:endParaRPr lang="en-GB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ill Sans MT" pitchFamily="34" charset="0"/>
                        </a:rPr>
                        <a:t>1</a:t>
                      </a:r>
                      <a:endParaRPr lang="en-GB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ill Sans MT" pitchFamily="34" charset="0"/>
                        </a:rPr>
                        <a:t>0</a:t>
                      </a:r>
                      <a:endParaRPr lang="en-GB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ill Sans MT" pitchFamily="34" charset="0"/>
                        </a:rPr>
                        <a:t>1</a:t>
                      </a:r>
                      <a:endParaRPr lang="en-GB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90" y="3861048"/>
            <a:ext cx="91297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itchFamily="34" charset="0"/>
              </a:rPr>
              <a:t>The 8, 4 and 1 are switched on 8+4+1=13 </a:t>
            </a:r>
          </a:p>
          <a:p>
            <a:r>
              <a:rPr lang="en-GB" sz="2800" dirty="0" smtClean="0">
                <a:latin typeface="Gill Sans MT" pitchFamily="34" charset="0"/>
              </a:rPr>
              <a:t>so the 13</a:t>
            </a:r>
            <a:r>
              <a:rPr lang="en-GB" sz="2800" baseline="30000" dirty="0" smtClean="0">
                <a:latin typeface="Gill Sans MT" pitchFamily="34" charset="0"/>
              </a:rPr>
              <a:t>th</a:t>
            </a:r>
            <a:r>
              <a:rPr lang="en-GB" sz="2800" dirty="0" smtClean="0">
                <a:latin typeface="Gill Sans MT" pitchFamily="34" charset="0"/>
              </a:rPr>
              <a:t> letter is M</a:t>
            </a:r>
          </a:p>
          <a:p>
            <a:endParaRPr lang="en-GB" sz="2800" dirty="0">
              <a:latin typeface="Gill Sans MT" pitchFamily="34" charset="0"/>
            </a:endParaRPr>
          </a:p>
          <a:p>
            <a:r>
              <a:rPr lang="en-GB" sz="2800" dirty="0" smtClean="0">
                <a:latin typeface="Gill Sans MT" pitchFamily="34" charset="0"/>
              </a:rPr>
              <a:t>Translate the rest of the code</a:t>
            </a:r>
            <a:endParaRPr lang="en-GB" sz="28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78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011" y="764704"/>
            <a:ext cx="9222286" cy="609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67412"/>
              </p:ext>
            </p:extLst>
          </p:nvPr>
        </p:nvGraphicFramePr>
        <p:xfrm>
          <a:off x="27936" y="57376"/>
          <a:ext cx="90873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  <a:gridCol w="34951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6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7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16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17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26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Z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35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285</Words>
  <Application>Microsoft Office PowerPoint</Application>
  <PresentationFormat>On-screen Show (4:3)</PresentationFormat>
  <Paragraphs>114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GDST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Tristan (SHHS)</dc:creator>
  <cp:lastModifiedBy>Jones, Tristan (SHHS)</cp:lastModifiedBy>
  <cp:revision>7</cp:revision>
  <dcterms:created xsi:type="dcterms:W3CDTF">2013-06-19T10:27:26Z</dcterms:created>
  <dcterms:modified xsi:type="dcterms:W3CDTF">2013-06-21T07:54:45Z</dcterms:modified>
</cp:coreProperties>
</file>