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19" r:id="rId3"/>
    <p:sldId id="257" r:id="rId4"/>
    <p:sldId id="346" r:id="rId5"/>
    <p:sldId id="258" r:id="rId6"/>
    <p:sldId id="298" r:id="rId7"/>
    <p:sldId id="299" r:id="rId8"/>
    <p:sldId id="259" r:id="rId9"/>
    <p:sldId id="300" r:id="rId10"/>
    <p:sldId id="304" r:id="rId11"/>
    <p:sldId id="301" r:id="rId12"/>
    <p:sldId id="302" r:id="rId13"/>
    <p:sldId id="303" r:id="rId14"/>
    <p:sldId id="260" r:id="rId15"/>
    <p:sldId id="305" r:id="rId16"/>
    <p:sldId id="261" r:id="rId17"/>
    <p:sldId id="318" r:id="rId18"/>
    <p:sldId id="306" r:id="rId19"/>
    <p:sldId id="307" r:id="rId20"/>
    <p:sldId id="263" r:id="rId21"/>
    <p:sldId id="308" r:id="rId22"/>
    <p:sldId id="264" r:id="rId23"/>
    <p:sldId id="339" r:id="rId24"/>
    <p:sldId id="329" r:id="rId25"/>
    <p:sldId id="309" r:id="rId26"/>
    <p:sldId id="315" r:id="rId27"/>
    <p:sldId id="310" r:id="rId28"/>
    <p:sldId id="311" r:id="rId29"/>
    <p:sldId id="265" r:id="rId30"/>
    <p:sldId id="312" r:id="rId31"/>
    <p:sldId id="313" r:id="rId32"/>
    <p:sldId id="314" r:id="rId33"/>
    <p:sldId id="266" r:id="rId34"/>
    <p:sldId id="316" r:id="rId35"/>
    <p:sldId id="317" r:id="rId36"/>
    <p:sldId id="267" r:id="rId37"/>
    <p:sldId id="320" r:id="rId38"/>
    <p:sldId id="321" r:id="rId39"/>
    <p:sldId id="322" r:id="rId40"/>
    <p:sldId id="268" r:id="rId41"/>
    <p:sldId id="269" r:id="rId42"/>
    <p:sldId id="348" r:id="rId43"/>
    <p:sldId id="349" r:id="rId44"/>
    <p:sldId id="270" r:id="rId45"/>
    <p:sldId id="271" r:id="rId46"/>
    <p:sldId id="272" r:id="rId47"/>
    <p:sldId id="330" r:id="rId48"/>
    <p:sldId id="332" r:id="rId49"/>
    <p:sldId id="333" r:id="rId50"/>
    <p:sldId id="337" r:id="rId51"/>
    <p:sldId id="338" r:id="rId52"/>
    <p:sldId id="335" r:id="rId53"/>
    <p:sldId id="336" r:id="rId54"/>
    <p:sldId id="273" r:id="rId55"/>
    <p:sldId id="323" r:id="rId56"/>
    <p:sldId id="347" r:id="rId57"/>
    <p:sldId id="324" r:id="rId58"/>
    <p:sldId id="325" r:id="rId59"/>
    <p:sldId id="274" r:id="rId60"/>
    <p:sldId id="326" r:id="rId61"/>
    <p:sldId id="340" r:id="rId62"/>
    <p:sldId id="350" r:id="rId63"/>
    <p:sldId id="275" r:id="rId64"/>
    <p:sldId id="327" r:id="rId65"/>
    <p:sldId id="341" r:id="rId66"/>
    <p:sldId id="351" r:id="rId67"/>
    <p:sldId id="343" r:id="rId68"/>
    <p:sldId id="344" r:id="rId69"/>
    <p:sldId id="342" r:id="rId70"/>
    <p:sldId id="352" r:id="rId71"/>
    <p:sldId id="345" r:id="rId72"/>
    <p:sldId id="27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20T01:08:22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1497 11262 44,'0'-14'24,"0"14"0,0 0-3,-1-11-9,1 11-3,3-10-1,-3 10 0,7-11 0,-7 11-1,14-6 0,-2 6-2,-2 0-1,3 2-1,0 0-1,2 1-1,-1 0-1,0-1 1,0 0-1,-1 0 1,0-4-1,1-2 0,2-2 0,3-3 0,0 0 0,2 0 1,1 0 1,3 3 1,0 2 0,3 7-1,-2 3 1,1 3 1,0 1-1,2 2-1,-2 0-1,3-2 0,-2-2 0,0-4-1,-1-3 1,1-3-1,-2-4 0,1-1 1,1-1-1,-3-2 0,2 2 0,1 2 0,1 3 0,3 2 0,2 2 0,2 2 0,1 2 0,3 2 1,0-1-1,1 0 0,3-2 1,-1 1-1,-1-3 1,2 1-1,-2-3 1,0-1 0,1 1-1,1-3 0,-2 0 0,3-2 0,1 2 0,2-4 0,1 2 0,1-1 0,4 0 0,0 2 0,1 0 1,2 3-1,0 1 1,1 3-1,1 1 1,1-1-1,-4 3 1,1-1-1,-1 0 1,-2-4-1,-2 0 1,1-3-1,-5-3 0,0 0 0,-4-2 0,2-1 0,-1-1 0,2 1 0,-2-1 0,2 1 0,1 2 0,0 0 0,1 4 0,-1 3 0,-2 0 1,1 3-1,-2 2 1,-2 0-1,-2 1 1,0-1-1,-1-3 1,1-2-1,-3-2 0,1-2 0,0-6 1,-1 0-1,1-3 0,0-2 0,-2 1-1,0-1 1,1 3 1,0 0-1,1 0 0,-1 6 0,1 4 0,2 3 0,0 2 1,2 3-1,-1 2 1,0-1-1,2 6 1,-1-5 0,2-2-1,-2-1 1,0-3-1,-2-2 0,0-4 0,-1 0 0,-3-3 0,-1-1 0,-1-1 0,-2-1 0,0-1 0,1 1 0,-1-3 0,3 4-1,-1 3 2,1 3-1,2 2 0,2 4 0,0-1 0,-1 3 0,-1 6 1,-2-4-1,-1 0 0,-5-1 1,1 0-1,-6-2 0,0 0 0,-4-1 0,-1-1 0,-1 1 0,-2-3 0,2-1 0,-2 0 0,3-1 0,0-1 0,2-1 0,0 0 0,2 2 0,1-1 0,0 4 0,-1-1 1,2 0-1,-1 2 0,2 0 0,-2-1 0,1-1 0,-2 0 0,1 1 0,-2-2 0,0 2 0,-2-1 0,-2 3 0,2-2 0,-2 0 1,0 1-1,2-1 0,-1-1 0,-2-1 0,0-1 0,-3 0 0,0 0 0,-2-2 0,0 0 1,-13 3-1,20-4 0,-10 4 0,2 1 0,1 2 0,1 0 0,1 1 0,0 0 0,0 0-1,-2 1-1,-13-5-3,20 3-13,-20-3-19,-3-14 0,-10-1-1,-8-7 0</inkml:trace>
  <inkml:trace contextRef="#ctx0" brushRef="#br0" timeOffset="2004">4201 9973 36,'-16'-5'25,"16"5"2,0 0 0,-11-3-8,11 3-10,0 0-1,0 0-1,0 0-1,0 0 1,1-15-3,-1 15 0,13-18 0,-4 7 0,2-7-1,3-1 0,0-4-1,1-5 2,1-5-3,3-2 2,0-3-1,2-5 1,0-6-2,2-2 2,0-6-2,2 0-1,-1-5 0,0-2 1,-2-3-1,-2 1 1,-3-1-1,-3 0 1,-2-1-1,-4 0 1,-3-3-1,-2 0 1,-3-2-1,-1-1 1,-4-3-1,-2 0 1,-2-3-1,-4 2 1,-3-1-1,-4 0 1,-3 1-1,-5 0 1,-3 2 0,-3-1 0,-4 1 0,-3-2 0,-2 0 0,-3 0 0,-2-2 0,-1-1 0,-3-2-1,-2-1 0,-2 0 1,-1 0-1,-3-3 0,1 0 0,-3-2 1,0-1-2,-1-2 1,0-4 0,2-1 0,0-4 0,2-1 0,-1-3-1,3-4 1,-2 0 0,3-3 1,2 0-1,0 0 0,1-2 0,0 0 0,1-2 1,2 1 0,1 2-1,2-2 0,2 4 1,-1-1-1,1 3 1,5 1-1,1 4 0,3 5 0,2 1 0,1 2 0,4 3 0,4 1-1,2-1 1,2 1-1,4 0 1,1-1-1,-1 0 0,4 0 0,-1 0 0,3 2 1,-2 2 0,1 4-1,0-1 1,0 6 1,-2 1-2,-2 3 1,1 2 0,-2 2 0,-2 2 0,-1 3 0,-3 4-1,-4 2 1,-1 5 0,-2 5 0,-4 1 2,-5 2-2,-1 6 1,-3 0-1,-1 3 0,-2 0 0,1 0 0,-4 1 0,0 0-2,0 1 2,1-1 0,0-1 0,-1-2 0,-3 1 1,1 0-1,1 0 0,-2 0 1,1-1-3,0 1 3,2-1-2,-1 0 0,3-1 0,1-1 1,2-2-2,3 1 1,1-5 1,2 2-1,0-2 1,2 1 0,2 0 0,1 2 0,2 0 0,0 2 0,2 2 0,0 3 0,2 2 0,3 1-1,0 0 2,3 2-2,3 1 1,-1 0 0,4 3 0,0 0 0,2-1 0,0 2-1,1 2 2,1 2-2,0 0 2,2 3-1,-1 1 0,2 1 0,-1 4 0,-1 1 0,1 1 0,0 3 0,9 11 0,-17-16 0,17 16 1,-15-11-1,15 11 0,0 0 0,-10-7 0,10 7 0,0 0 0,0 0 0,0 0 0,0 0 0,-12 1 0,12-1-1,0 0 1,0 0 0,-13 14 0,13-14 0,-8 17 0,2-4 1,0 3-1,2 7 1,-2 5 0,0 4 0,-1 4 0,1 2 0,-1 1 0,1-3 0,2-3-1,-1-6 0,0-7 1,3-5-1,2-15 0,-2 13 1,2-13-1,-2-13 0,4-2 0,-1-5 1,0-6-1,2-4 0,0-7 0,1-2 0,1-2 0,0 2 0,-1 3 0,2 4 0,-1 4 0,-1 4 0,0 6 0,0 5 0,-1 2 0,-3 11 0,7-14-1,-7 14 1,12-10-1,-12 10 1,17-10-1,-5 7 2,3 0-1,0 3 0,4 2 1,1 1-2,2 3 2,2 2-1,1 1 1,1 2-1,1 1 0,1-2 0,-1 1 0,-4-1 0,-2-2 1,-1 1-2,-3-2 0,-4-3-3,2 4-11,-3-5-21,-12-3-1,19 1 1,-19-1-2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20T01:08:14.4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26 0,'0'0'1,"0"0"1,0 0 1,0 0 3,0 0 2,-10-12 2,10 12 1,0 0 0,0 0-1,0 0-2,0 0 0,0 0-3,0 0 0,0 0-2,0 0 0,0 0 0,-11-2-1,11 2 1,0 0-1,0 0 1,0 0-2,0 0 0,0 0 0,0 0 0,0 0-1,0 0 1,0 0 0,0 0 1,0 0 0,0 0 2,0 0 0,0 0 0,0 0 0,0 0 1,0 0-1,0 0-1,0 0-1,0 0 0,0 0-1,0 0 0,0 0 0,0 0 0,0 0 0,0 0 1,0 0-1,13 8 1,-13-8 0,7 11 0,-7-11 0,9 13-1,-9-13 1,8 15 0,-8-15-1,9 16 0,-9-16 0,7 20 0,-7-20-1,7 18 1,-7-18-1,7 17 0,-7-17 1,8 17-1,-8-17 0,9 17 0,-9-17 1,9 19-1,-9-19 1,9 20-1,-9-20 0,7 18 1,-7-18-1,6 18 0,-6-18 0,5 16 1,-5-16-1,7 15 0,-7-15 1,9 17-1,-9-17 0,9 14 1,-9-14-1,10 14 0,-10-14 0,10 15 1,-10-15-1,8 18 1,-8-18-1,7 20 1,-4-10 0,0 1 0,-3-11-1,6 19 0,-6-19 1,4 18-2,-4-18 1,6 16-1,-6-16 1,6 14-1,-6-14 1,8 17 0,-8-17 0,11 15 0,-11-15 0,13 17 0,-13-17 0,14 19 0,-6-8 0,-8-11 0,13 18 0,-13-18 0,12 20 0,-12-20 0,12 20 0,-6-9 1,0-1-1,0 1 0,-1 0 0,1 1 0,0-1 0,1-1 0,-1 1 0,1 0 0,0 2 0,0 0 0,0 0 0,0 1 0,0 1 0,0 2 0,0-2 1,1 1-1,-1-1 0,1 2 0,1-3 0,-1 1 0,0 0 0,0-1 0,0 1 0,2-1 0,-2 0 0,1 2 0,1 0 0,0 0 1,-2 2-1,0-1 0,1 1 1,-1 1-1,1-2 1,-1 1-2,2-2 2,-2-1-2,2 0 1,1 0 0,-1 0 0,0 1 0,0-1 0,0 2 1,-1 0-1,0 1 0,-1 0 0,2 0 0,-2-3 0,1 2 1,1-2-1,-2 0 0,1-1 0,-1 1 1,0 0-1,1 1 0,-1 1 0,0 1 1,-1-1-1,1 0 0,-1-1 0,0 0 1,1-1-1,-1 1 0,3-2 0,-2 0 0,0 0 0,1-1 0,2 2 0,1 1 1,-1-1-1,1 2 1,0-1 0,-1 0 0,1 2-1,0 0 1,-2-1 0,0-1-2,0 3 2,-1-1-2,1 0 1,-1 0 0,-1 1 0,2-1 0,0 0-1,-2 1 1,2-1 0,0-1 1,0 0-2,0 2 2,1-2-1,-1 3 0,1-1 0,-1 0 0,2-1 0,-2 2 0,1-1-1,-1-1 1,0-1 0,0-1 0,-2 1 0,1-2 0,0 0 0,0 0 0,1 2 0,-1-2 1,1 4-1,0-1 1,3 1-1,-2 1 0,0 0 0,2 0 1,-2 0-1,0-1 0,1-1 1,-2 1-2,1-1 2,-1 1-1,1 2 0,-1 0 0,0 3 0,0-3 0,1 2 0,-1 0 0,2 1 1,-2-1-1,1-1 0,-1 1 0,2-4 0,-2 4 0,3-3 0,-1-1 0,1 0 0,0 0 0,-2 0 0,2 0 0,-1 2 0,0 1 2,-3-1 0,0 0-2,2 0 2,-2 1-2,0-2 2,1-2-2,0 0 2,0 0-3,0-1 1,1-1 0,-1 2 0,0 0 0,0-1 0,-1 1 0,2 0 0,-2 2 0,1-2 0,0 0 0,0 1 0,0-1 0,1-1 0,-2 1 0,1-2 0,0 0 0,-1 1 0,0-1 0,1 1 0,-1-2 0,2 1 0,-2-1 0,0 1 0,0-1 0,1 0 0,-1-1 0,1 0 0,0 0 0,-2-1 0,2 1 1,-1 0-2,0 1 3,0 0-2,-1 1 1,-1-1-1,1 1 1,-1-1-1,1 2 1,-2-3 0,2 0-2,-1 1 1,1-1 0,-1 0 0,2 1 0,-2-1 0,0 0 0,0 1 0,0-1 0,-2 2 0,2-2 0,0 2 0,-1-1 0,1-2 0,0 2 0,0-1 0,-1 0 1,1 0-1,-1 2 0,0-4 0,0 2 0,-2 1 0,1-1 1,0-2-1,-1 1 0,5-1 0,-2 0 0,-7-12 0,14 20 0,-14-20 1,14 17-1,-14-17 0,14 18 0,-14-18 0,8 17 0,-8-17 0,8 19 0,-8-19 0,8 20 0,-8-20 0,8 18 1,-3-7-2,-5-11 1,9 19 0,-5-8 1,1 1-1,-1 1 0,1-1 0,0 2 0,0-2 1,1 1-1,0 0 0,1-2 0,-7-11 0,13 18 0,-13-18 0,10 14 0,-10-14 0,9 11 0,-9-11 0,0 0 0,10 13 0,-10-13 0,0 0 0,9 13 0,-9-13 0,0 0 0,0 0 1,11 11-1,-11-11 0,0 0 0,0 0 0,0 0 0,0 0 0,0 0 0,0 0 1,0 0-1,0 0 0,0 0 1,0 0-1,8-15 0,-8 15 1,6-14-1,-2 4 0,-4 10 0,7-20 1,-3 9-1,0 1 0,-4 10 0,6-19 0,-2 8 1,0 1-1,-2-1 0,2 1 0,-2-2 0,0 1 0,1-1 0,-1 0 1,-2 12-2,3-19 1,-3 19 0,3-14 0,-3 14 0,3-12 0,-3 12 0,5-13 0,-5 13 0,7-14 0,-7 14 0,8-17 0,-8 17 0,9-18 0,-9 18 0,7-17 0,-7 17 0,6-16 0,-6 16 0,6-14 0,-6 14 0,8-15 0,-8 15 0,14-18 0,-3 8 0,-1-1 0,2-1 0,1 0 0,-1 0 0,2 0 0,0 0 0,0 2 0,0-1 0,0 0 0,1-1 0,-1 0 0,1 1 0,0-3 0,0-2 0,1 1 0,-2 0 0,1 0 0,-1 1 0,1 1 1,1 0-1,0 0 0,-1 2 0,0-1 0,1 0 0,-1 0 0,2 1 1,-3-2-2,0-1 3,-1-3-3,1 1 1,0-1-1,-1-2 1,-2-1-1,2 1 0,0-1 1,-1 2-2,1 1 2,-1 1 0,0 0 0,1 0 0,0 2 0,-2-1 0,3 0 0,-1-1 0,1-1 0,2 0 0,-1-1 0,0 1 0,2-1 0,1-2 0,-1 2 0,1-2-1,-2-1 2,2 0-2,-1-2 2,2-1-1,-1-2 0,-1 0 0,2 1 0,2-3 1,0 2-3,-1-1 3,1-1-2,0 1 1,-1 0-2,1 1 2,-1 2-2,-2-1 1,0 1 1,-1-1-1,1 2 1,-2-1 0,-1-1 0,2 0 0,-3-1 0,0 0 0,1-1 0,-2 0 0,1 0 0,0 1 0,-3 0 0,1 1 0,2-1 0,-1 0 0,0-1 0,0-1 1,1 0-2,0-1 1,2 0 0,-1 1 0,0 0 0,2 1-1,-2 1 1,0 2-1,-1-1 2,1-1-1,1-1 0,-1 0 0,0-1 0,-1-1 0,1 1 0,0 0 0,1 1 0,-1 3 0,0 1 0,-2 1 0,1 2 0,-3 3 0,2-1 0,-1 2 0,-3 0-1,1-1 2,-1 3-2,-1-1 2,0 1-2,1 2 2,-1-2-2,0 1 1,-1 0 0,1-1-1,0 0 1,2-1 0,-2-1 0,2-2-1,0 1 1,0-1 0,1 1 0,0-2 0,1-1 0,0 1 0,-1-2 0,2 1 0,0-1 0,-2 3 0,-1-1 0,1 0 0,-1 1 0,0 0 0,0 1 0,-1-1 0,0 0 0,2-1 0,0-1 0,-2 0 0,0 0 0,1-1 0,-1 1 0,-1-1 0,2 1 0,-1 0 0,-1-1 0,3 0 0,-3-1 0,1 0 0,2 0-1,-2-1 1,0 1 0,2-1-1,-1 0 1,2 1 0,0-1 0,-1 0 0,1-1 0,0 0 0,0 1 0,-2 1 0,1 0 0,-2 0 0,3 0 0,-2 0 0,1 1 0,-1 2 0,1-1 0,-1 0 0,1 2 0,-2 2 0,-1 2 0,-1 1 0,-1 1 0,0 2 0,-6 10 0,13-19 0,-13 19 0,13-17 0,-13 17-1,14-20 2,-6 9-1,0 1 1,0-2-2,-1 0 1,1 1 0,-1-1 0,0 0 0,-7 12-1,11-20 1,-11 20-1,9-17 1,-9 17 0,10-14 0,-10 14 0,7-14 0,-7 14 0,8-12 0,-8 12 0,0 0 0,10-14-1,-10 14 1,8-12 0,-8 12 0,11-13 0,-11 13 0,14-14 0,-14 14 0,13-11 0,-13 11 0,10-10 0,-10 10 0,0 0 0,13-11 0,-13 11 0,0 0 0,8-12 0,-8 12 0,0 0 0,5-11 0,-5 11 0,0 0 0,0 0 1,0 0-1,5-11 0,-5 11 0,0 0 0,10-13 0,-10 13 0,0 0 0,12-14 0,-12 14 0,0 0 0,9-12 0,-9 12 0,0 0 0,0 0 0,7-13 0,-7 13 1,0 0-1,0 0 0,5-13 0,-5 13 1,0 0-1,0 0 1,-5-11 0,5 11-1,-10-4 1,10 4 0,-13-2-1,13 2 1,-16-2-1,16 2 0,-18 0 0,18 0 0,-18-2 0,18 2 0,-18 0 1,7-1-1,1 0 0,10 1 0,-20-5 0,20 5 0,-20-7 0,8 5 0,1-1 0,-1 0 0,-2 2 1,0 0-1,0 0 0,-1 1 0,0 0 0,-1 1 0,-1-1 1,-1 0-1,1-1 0,0 1 1,0-1-1,-1-2 0,0 3 0,0-3 1,1 1-1,0 1 0,-1-1 0,-2 0 0,-1-1 0,-3 2 0,1-1 0,-3 2 0,-1-1 0,-1 1 0,-1-2 0,-1 4 1,-2-1-1,0-1 0,0 1 0,-1 0 0,1 0 1,-1 0-1,-1 1 0,0-2 0,0 1 1,0-1-1,1 0 0,-3 0 1,0 0-1,0-1 1,0 2-1,1-1 0,-3 0 1,1 2-1,0-1 0,0 2 0,1-1 1,0 2-1,3-3 0,-1 0 0,1 0 0,1-1 1,0 0-1,3-1 0,-1-1 0,2 0 0,-3 1 0,3-1 0,0 1 0,0-1 0,0 0 0,-1 2 0,1 0 0,-1-1 0,-1 1 0,0 1 0,0-1 0,1 1 0,1 0 0,0 1 1,-2-2-1,2 0 0,-2 0 0,1-2 0,0 2 0,-2-1 0,2 0 0,-2 1 0,0 0 0,-2 0 0,3 0 0,-3 2 0,-1-2 0,2 3 0,-2-3 0,0 2 0,-1-2 0,0 1 0,1-1 0,1 0 0,1 0 0,-2 0 1,0-1-2,0 2 1,1-1 0,1-1 0,-1 1 0,0 0 0,0-1 0,2 0 0,1 1 0,-2-1 0,0-1 0,0 2 0,0-1 0,1 0 0,-1 1 0,1-1 0,-2 1 1,3-1-1,-1 1 0,2 0 0,-1 1 0,0-1 0,0 0 0,0-1-1,-1 0 1,1 1 0,-1 0 0,1-2 0,-1 0 0,-1 2 0,-1-1 0,1 1 0,0 0 0,-2 0 0,0 1 0,0 0 0,-1 2 0,3-2 1,-1 1-1,1-1 0,1 0 0,1 1 0,1-4 0,0 4 0,1-4 0,0 1 0,3 0 0,-1 0 0,1 0 0,2 0 0,-2-2 0,6 2 0,-3-1 0,3-1 0,-1 1 0,1 0 0,0-1 0,1 1 1,0 0-1,1-1 0,1 2 0,2 0 0,0 0 0,0 1 0,2-1 0,0 1 0,0-1 0,2 1 0,-3-2 0,0 1 0,1 1 0,1 0 0,0-1 0,-1 2 0,12-1 0,-19 0 0,19 0 0,-18 3 0,18-3 0,-16 1 0,16-1 0,-15 1 0,15-1 0,-17 0 0,17 0 0,-16 0 0,16 0 0,-15-2 0,15 2 0,-18-3 0,18 3 0,-19-4 0,8 2 0,-1 0 0,-2 1 0,1 0 0,-1 0 1,0 1-1,0 1 0,1 0 0,2 1 0,0 1 0,1-1 0,10-2 0,-20 3 0,20-3 0,-18 4 0,18-4 0,-15 2 0,15-2 0,-12 1 0,12-1 0,0 0-2,-10-1 0,10 1-6,0 0-15,0 0-15,0 0 0,0 0 1,0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B645-1674-4721-9D98-8A7AEDCD1084}" type="datetimeFigureOut">
              <a:rPr lang="en-AU" smtClean="0"/>
              <a:pPr/>
              <a:t>24/04/2017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277A-788A-4346-A31C-E460612B5C0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64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272B-2BA5-43E0-AC77-393D9C300F00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2A55-5289-4CD6-9694-EA4B75E1664C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B33-3D4B-4ACF-B13E-697105512954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AE8D-E89E-40EB-AA19-EB740134D767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CA8C-1422-47A0-8AAE-387235CB0786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78CB-C638-4240-ACAF-D6DD6D3B6EDF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513A-4D50-4628-AA8C-E67529B7D960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86E7-72EB-4820-8333-D420B8802339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8EE-8B23-4967-BCBC-54312DCFB688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B8F-5B77-4447-B6A7-B25CE0A24A79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AB7-A620-4954-B2CA-EDCCCBC247C3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CBF8-40DF-4F8D-A945-786287D77221}" type="datetime1">
              <a:rPr lang="en-AU" smtClean="0"/>
              <a:pPr/>
              <a:t>24/04/2017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061E-5DBD-4042-91CA-EB00B93A0A6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customXml" Target="../ink/ink2.xml"/><Relationship Id="rId4" Type="http://schemas.openxmlformats.org/officeDocument/2006/relationships/image" Target="../media/image2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ing.com/videos/search?q=marcus+du+sautoy+the+code&amp;qs=n&amp;form=QBVR&amp;pq=marcus+du+sautoy+the+code&amp;sc=0-0&amp;sp=-1&amp;sk=#view=detail&amp;mid=42EA65FD1CBCCC4B91E542EA65FD1CBCCC4B91E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886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256584" cy="47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Georgia" pitchFamily="18" charset="0"/>
              </a:rPr>
              <a:t>Investigating circles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65767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Did you know that it is possible to make a pyramid from a paper circle?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5: What are these shapes called?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3131840" y="2290727"/>
            <a:ext cx="2160240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16016" y="2276872"/>
            <a:ext cx="576064" cy="2520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6: What is this line segment called?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>
          <a:xfrm>
            <a:off x="4067944" y="3717032"/>
            <a:ext cx="1296144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Unfold the paper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7: What is this point called?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ent Arrow 3"/>
          <p:cNvSpPr/>
          <p:nvPr/>
        </p:nvSpPr>
        <p:spPr>
          <a:xfrm>
            <a:off x="4012524" y="1988840"/>
            <a:ext cx="1296144" cy="39604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Actions: 	</a:t>
            </a:r>
          </a:p>
          <a:p>
            <a:r>
              <a:rPr lang="en-AU" sz="2400" b="1" dirty="0">
                <a:latin typeface="Georgia" pitchFamily="18" charset="0"/>
              </a:rPr>
              <a:t>	Turn your circle over. </a:t>
            </a:r>
          </a:p>
          <a:p>
            <a:r>
              <a:rPr lang="en-AU" sz="2400" b="1" dirty="0">
                <a:latin typeface="Georgia" pitchFamily="18" charset="0"/>
              </a:rPr>
              <a:t>	Mark the centre of the circle. </a:t>
            </a:r>
          </a:p>
          <a:p>
            <a:r>
              <a:rPr lang="en-AU" sz="2400" b="1" dirty="0">
                <a:latin typeface="Georgia" pitchFamily="18" charset="0"/>
              </a:rPr>
              <a:t>	Choose a random point on the circumference. 	Label it A.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968552" cy="415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Carefully fold the circle so that A meets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976664" cy="46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976664" cy="46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7936" y="6029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8: What is this line segment called? </a:t>
            </a:r>
          </a:p>
        </p:txBody>
      </p:sp>
      <p:sp>
        <p:nvSpPr>
          <p:cNvPr id="8" name="Bent Arrow 7"/>
          <p:cNvSpPr/>
          <p:nvPr/>
        </p:nvSpPr>
        <p:spPr>
          <a:xfrm>
            <a:off x="3347864" y="1988840"/>
            <a:ext cx="1296144" cy="39604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976664" cy="46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7936" y="6029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9: What is this curve called? </a:t>
            </a:r>
          </a:p>
        </p:txBody>
      </p:sp>
      <p:sp>
        <p:nvSpPr>
          <p:cNvPr id="8" name="Bent Arrow 7"/>
          <p:cNvSpPr/>
          <p:nvPr/>
        </p:nvSpPr>
        <p:spPr>
          <a:xfrm>
            <a:off x="2627784" y="2636912"/>
            <a:ext cx="1296144" cy="3456384"/>
          </a:xfrm>
          <a:prstGeom prst="bentArrow">
            <a:avLst>
              <a:gd name="adj1" fmla="val 228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976664" cy="46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7936" y="6029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10: What is this blue region called? </a:t>
            </a:r>
          </a:p>
        </p:txBody>
      </p:sp>
      <p:sp>
        <p:nvSpPr>
          <p:cNvPr id="8" name="Bent Arrow 7"/>
          <p:cNvSpPr/>
          <p:nvPr/>
        </p:nvSpPr>
        <p:spPr>
          <a:xfrm>
            <a:off x="3347864" y="2348880"/>
            <a:ext cx="1296144" cy="36724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976664" cy="46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7936" y="6029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11: What is this region called? </a:t>
            </a:r>
          </a:p>
        </p:txBody>
      </p:sp>
      <p:sp>
        <p:nvSpPr>
          <p:cNvPr id="13" name="Freeform 12"/>
          <p:cNvSpPr/>
          <p:nvPr/>
        </p:nvSpPr>
        <p:spPr>
          <a:xfrm>
            <a:off x="2341418" y="1620982"/>
            <a:ext cx="3990109" cy="3699163"/>
          </a:xfrm>
          <a:custGeom>
            <a:avLst/>
            <a:gdLst>
              <a:gd name="connsiteX0" fmla="*/ 914400 w 3990109"/>
              <a:gd name="connsiteY0" fmla="*/ 0 h 3699163"/>
              <a:gd name="connsiteX1" fmla="*/ 678873 w 3990109"/>
              <a:gd name="connsiteY1" fmla="*/ 152400 h 3699163"/>
              <a:gd name="connsiteX2" fmla="*/ 401782 w 3990109"/>
              <a:gd name="connsiteY2" fmla="*/ 401782 h 3699163"/>
              <a:gd name="connsiteX3" fmla="*/ 263237 w 3990109"/>
              <a:gd name="connsiteY3" fmla="*/ 637309 h 3699163"/>
              <a:gd name="connsiteX4" fmla="*/ 124691 w 3990109"/>
              <a:gd name="connsiteY4" fmla="*/ 983673 h 3699163"/>
              <a:gd name="connsiteX5" fmla="*/ 27709 w 3990109"/>
              <a:gd name="connsiteY5" fmla="*/ 1260763 h 3699163"/>
              <a:gd name="connsiteX6" fmla="*/ 0 w 3990109"/>
              <a:gd name="connsiteY6" fmla="*/ 1620982 h 3699163"/>
              <a:gd name="connsiteX7" fmla="*/ 0 w 3990109"/>
              <a:gd name="connsiteY7" fmla="*/ 2008909 h 3699163"/>
              <a:gd name="connsiteX8" fmla="*/ 96982 w 3990109"/>
              <a:gd name="connsiteY8" fmla="*/ 2341418 h 3699163"/>
              <a:gd name="connsiteX9" fmla="*/ 249382 w 3990109"/>
              <a:gd name="connsiteY9" fmla="*/ 2632363 h 3699163"/>
              <a:gd name="connsiteX10" fmla="*/ 526473 w 3990109"/>
              <a:gd name="connsiteY10" fmla="*/ 3061854 h 3699163"/>
              <a:gd name="connsiteX11" fmla="*/ 845127 w 3990109"/>
              <a:gd name="connsiteY11" fmla="*/ 3311236 h 3699163"/>
              <a:gd name="connsiteX12" fmla="*/ 1122218 w 3990109"/>
              <a:gd name="connsiteY12" fmla="*/ 3477491 h 3699163"/>
              <a:gd name="connsiteX13" fmla="*/ 1468582 w 3990109"/>
              <a:gd name="connsiteY13" fmla="*/ 3616036 h 3699163"/>
              <a:gd name="connsiteX14" fmla="*/ 1911927 w 3990109"/>
              <a:gd name="connsiteY14" fmla="*/ 3699163 h 3699163"/>
              <a:gd name="connsiteX15" fmla="*/ 2410691 w 3990109"/>
              <a:gd name="connsiteY15" fmla="*/ 3657600 h 3699163"/>
              <a:gd name="connsiteX16" fmla="*/ 2798618 w 3990109"/>
              <a:gd name="connsiteY16" fmla="*/ 3519054 h 3699163"/>
              <a:gd name="connsiteX17" fmla="*/ 3089564 w 3990109"/>
              <a:gd name="connsiteY17" fmla="*/ 3352800 h 3699163"/>
              <a:gd name="connsiteX18" fmla="*/ 3394364 w 3990109"/>
              <a:gd name="connsiteY18" fmla="*/ 3103418 h 3699163"/>
              <a:gd name="connsiteX19" fmla="*/ 3629891 w 3990109"/>
              <a:gd name="connsiteY19" fmla="*/ 2854036 h 3699163"/>
              <a:gd name="connsiteX20" fmla="*/ 3754582 w 3990109"/>
              <a:gd name="connsiteY20" fmla="*/ 2604654 h 3699163"/>
              <a:gd name="connsiteX21" fmla="*/ 3879273 w 3990109"/>
              <a:gd name="connsiteY21" fmla="*/ 2341418 h 3699163"/>
              <a:gd name="connsiteX22" fmla="*/ 3962400 w 3990109"/>
              <a:gd name="connsiteY22" fmla="*/ 2036618 h 3699163"/>
              <a:gd name="connsiteX23" fmla="*/ 3990109 w 3990109"/>
              <a:gd name="connsiteY23" fmla="*/ 1773382 h 3699163"/>
              <a:gd name="connsiteX24" fmla="*/ 3962400 w 3990109"/>
              <a:gd name="connsiteY24" fmla="*/ 1537854 h 3699163"/>
              <a:gd name="connsiteX25" fmla="*/ 2521527 w 3990109"/>
              <a:gd name="connsiteY25" fmla="*/ 789709 h 3699163"/>
              <a:gd name="connsiteX26" fmla="*/ 1094509 w 3990109"/>
              <a:gd name="connsiteY26" fmla="*/ 69273 h 3699163"/>
              <a:gd name="connsiteX27" fmla="*/ 1052946 w 3990109"/>
              <a:gd name="connsiteY27" fmla="*/ 13854 h 3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90109" h="3699163">
                <a:moveTo>
                  <a:pt x="914400" y="0"/>
                </a:moveTo>
                <a:lnTo>
                  <a:pt x="678873" y="152400"/>
                </a:lnTo>
                <a:lnTo>
                  <a:pt x="401782" y="401782"/>
                </a:lnTo>
                <a:lnTo>
                  <a:pt x="263237" y="637309"/>
                </a:lnTo>
                <a:lnTo>
                  <a:pt x="124691" y="983673"/>
                </a:lnTo>
                <a:lnTo>
                  <a:pt x="27709" y="1260763"/>
                </a:lnTo>
                <a:lnTo>
                  <a:pt x="0" y="1620982"/>
                </a:lnTo>
                <a:lnTo>
                  <a:pt x="0" y="2008909"/>
                </a:lnTo>
                <a:lnTo>
                  <a:pt x="96982" y="2341418"/>
                </a:lnTo>
                <a:lnTo>
                  <a:pt x="249382" y="2632363"/>
                </a:lnTo>
                <a:lnTo>
                  <a:pt x="526473" y="3061854"/>
                </a:lnTo>
                <a:lnTo>
                  <a:pt x="845127" y="3311236"/>
                </a:lnTo>
                <a:lnTo>
                  <a:pt x="1122218" y="3477491"/>
                </a:lnTo>
                <a:lnTo>
                  <a:pt x="1468582" y="3616036"/>
                </a:lnTo>
                <a:lnTo>
                  <a:pt x="1911927" y="3699163"/>
                </a:lnTo>
                <a:lnTo>
                  <a:pt x="2410691" y="3657600"/>
                </a:lnTo>
                <a:lnTo>
                  <a:pt x="2798618" y="3519054"/>
                </a:lnTo>
                <a:lnTo>
                  <a:pt x="3089564" y="3352800"/>
                </a:lnTo>
                <a:lnTo>
                  <a:pt x="3394364" y="3103418"/>
                </a:lnTo>
                <a:lnTo>
                  <a:pt x="3629891" y="2854036"/>
                </a:lnTo>
                <a:lnTo>
                  <a:pt x="3754582" y="2604654"/>
                </a:lnTo>
                <a:lnTo>
                  <a:pt x="3879273" y="2341418"/>
                </a:lnTo>
                <a:lnTo>
                  <a:pt x="3962400" y="2036618"/>
                </a:lnTo>
                <a:lnTo>
                  <a:pt x="3990109" y="1773382"/>
                </a:lnTo>
                <a:lnTo>
                  <a:pt x="3962400" y="1537854"/>
                </a:lnTo>
                <a:lnTo>
                  <a:pt x="2521527" y="789709"/>
                </a:lnTo>
                <a:lnTo>
                  <a:pt x="1094509" y="69273"/>
                </a:lnTo>
                <a:lnTo>
                  <a:pt x="1052946" y="13854"/>
                </a:lnTo>
              </a:path>
            </a:pathLst>
          </a:custGeom>
          <a:solidFill>
            <a:srgbClr val="4070AA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Carefully read the “Circles Fact Sheet” and then write your own definitions.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248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Use one end of the previous fold to make a new fold, like this.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36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813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Use one end of the previous fold to make a new fold, like this.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12: Explain why this shape is NOT a sector of the original circle.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4608512" cy="408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5693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104456" cy="363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13: In this image, which colour (orange or blue) has the larger visible area? Explain your choice.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752528" cy="46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14: If this triangle costs $1, estimate a price for the entire original circle (in dollars and cents).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752528" cy="46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15: This triangle is equilateral. Why?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5256584" cy="4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16: </a:t>
            </a:r>
          </a:p>
          <a:p>
            <a:r>
              <a:rPr lang="en-AU" sz="2400" b="1" dirty="0">
                <a:latin typeface="Georgia" pitchFamily="18" charset="0"/>
              </a:rPr>
              <a:t>How many degrees in this interior angle?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5256584" cy="4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>
          <a:xfrm>
            <a:off x="4644008" y="2996952"/>
            <a:ext cx="1296144" cy="33123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17: </a:t>
            </a:r>
          </a:p>
          <a:p>
            <a:r>
              <a:rPr lang="en-AU" sz="2400" b="1" dirty="0">
                <a:latin typeface="Georgia" pitchFamily="18" charset="0"/>
              </a:rPr>
              <a:t>How many degrees in this exterior angle?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5256584" cy="4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27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34724" y="2501132"/>
            <a:ext cx="2016224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ent Arrow 22"/>
          <p:cNvSpPr/>
          <p:nvPr/>
        </p:nvSpPr>
        <p:spPr>
          <a:xfrm>
            <a:off x="4685556" y="2774747"/>
            <a:ext cx="1296144" cy="35180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491880" y="2225602"/>
            <a:ext cx="2664296" cy="11313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577840" y="2971800"/>
            <a:ext cx="807720" cy="137160"/>
          </a:xfrm>
          <a:custGeom>
            <a:avLst/>
            <a:gdLst>
              <a:gd name="connsiteX0" fmla="*/ 0 w 807720"/>
              <a:gd name="connsiteY0" fmla="*/ 137160 h 137160"/>
              <a:gd name="connsiteX1" fmla="*/ 76200 w 807720"/>
              <a:gd name="connsiteY1" fmla="*/ 91440 h 137160"/>
              <a:gd name="connsiteX2" fmla="*/ 167640 w 807720"/>
              <a:gd name="connsiteY2" fmla="*/ 60960 h 137160"/>
              <a:gd name="connsiteX3" fmla="*/ 213360 w 807720"/>
              <a:gd name="connsiteY3" fmla="*/ 30480 h 137160"/>
              <a:gd name="connsiteX4" fmla="*/ 274320 w 807720"/>
              <a:gd name="connsiteY4" fmla="*/ 15240 h 137160"/>
              <a:gd name="connsiteX5" fmla="*/ 320040 w 807720"/>
              <a:gd name="connsiteY5" fmla="*/ 0 h 137160"/>
              <a:gd name="connsiteX6" fmla="*/ 655320 w 807720"/>
              <a:gd name="connsiteY6" fmla="*/ 15240 h 137160"/>
              <a:gd name="connsiteX7" fmla="*/ 746760 w 807720"/>
              <a:gd name="connsiteY7" fmla="*/ 60960 h 137160"/>
              <a:gd name="connsiteX8" fmla="*/ 807720 w 807720"/>
              <a:gd name="connsiteY8" fmla="*/ 9144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" h="137160">
                <a:moveTo>
                  <a:pt x="0" y="137160"/>
                </a:moveTo>
                <a:cubicBezTo>
                  <a:pt x="25400" y="121920"/>
                  <a:pt x="49234" y="103697"/>
                  <a:pt x="76200" y="91440"/>
                </a:cubicBezTo>
                <a:cubicBezTo>
                  <a:pt x="105449" y="78145"/>
                  <a:pt x="140907" y="78782"/>
                  <a:pt x="167640" y="60960"/>
                </a:cubicBezTo>
                <a:cubicBezTo>
                  <a:pt x="182880" y="50800"/>
                  <a:pt x="196525" y="37695"/>
                  <a:pt x="213360" y="30480"/>
                </a:cubicBezTo>
                <a:cubicBezTo>
                  <a:pt x="232612" y="22229"/>
                  <a:pt x="254181" y="20994"/>
                  <a:pt x="274320" y="15240"/>
                </a:cubicBezTo>
                <a:cubicBezTo>
                  <a:pt x="289766" y="10827"/>
                  <a:pt x="304800" y="5080"/>
                  <a:pt x="320040" y="0"/>
                </a:cubicBezTo>
                <a:cubicBezTo>
                  <a:pt x="431800" y="5080"/>
                  <a:pt x="543801" y="6318"/>
                  <a:pt x="655320" y="15240"/>
                </a:cubicBezTo>
                <a:cubicBezTo>
                  <a:pt x="695933" y="18489"/>
                  <a:pt x="713309" y="41845"/>
                  <a:pt x="746760" y="60960"/>
                </a:cubicBezTo>
                <a:cubicBezTo>
                  <a:pt x="766485" y="72232"/>
                  <a:pt x="807720" y="91440"/>
                  <a:pt x="807720" y="914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18: </a:t>
            </a:r>
          </a:p>
          <a:p>
            <a:r>
              <a:rPr lang="en-AU" sz="2400" b="1" dirty="0">
                <a:latin typeface="Georgia" pitchFamily="18" charset="0"/>
              </a:rPr>
              <a:t>What is the order of rotational symmetry?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5256584" cy="4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your triangle in half.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536504" cy="447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Place your circle with the coloured side up and the white side down.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5256584" cy="47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your triangle in half.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19: (Complete this sentence)</a:t>
            </a:r>
          </a:p>
          <a:p>
            <a:r>
              <a:rPr lang="en-AU" sz="2400" b="1" dirty="0">
                <a:latin typeface="Georgia" pitchFamily="18" charset="0"/>
              </a:rPr>
              <a:t>This crease is called an axis of   _____________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536504" cy="447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>
          <a:xfrm>
            <a:off x="1979712" y="2204864"/>
            <a:ext cx="1296144" cy="36724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20: How many axes of symmetry does this triangle have?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5256584" cy="4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21: How many axes of symmetry does this triangle have?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536504" cy="447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Actions: </a:t>
            </a:r>
          </a:p>
          <a:p>
            <a:r>
              <a:rPr lang="en-AU" sz="2400" b="1" dirty="0">
                <a:latin typeface="Georgia" pitchFamily="18" charset="0"/>
              </a:rPr>
              <a:t>Unfold your equilateral triangle.</a:t>
            </a:r>
          </a:p>
          <a:p>
            <a:r>
              <a:rPr lang="en-AU" sz="2400" b="1" dirty="0">
                <a:latin typeface="Georgia" pitchFamily="18" charset="0"/>
              </a:rPr>
              <a:t>Mark points C and D.</a:t>
            </a:r>
          </a:p>
          <a:p>
            <a:r>
              <a:rPr lang="en-AU" sz="2400" b="1" dirty="0">
                <a:latin typeface="Georgia" pitchFamily="18" charset="0"/>
              </a:rPr>
              <a:t>Fold C down to 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0" y="1900434"/>
            <a:ext cx="3819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43696"/>
            <a:ext cx="49376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Mark points C and D.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Fold C down to 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22: What shape is this?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0" y="1900434"/>
            <a:ext cx="3819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43696"/>
            <a:ext cx="49376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nt Arrow 7"/>
          <p:cNvSpPr/>
          <p:nvPr/>
        </p:nvSpPr>
        <p:spPr>
          <a:xfrm>
            <a:off x="3779912" y="2852936"/>
            <a:ext cx="1296144" cy="29523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23: Is it possible to make a tessellation with this trapezium?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7344816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24: (Complete this sentence)</a:t>
            </a:r>
          </a:p>
          <a:p>
            <a:r>
              <a:rPr lang="en-AU" sz="2400" b="1" dirty="0">
                <a:latin typeface="Georgia" pitchFamily="18" charset="0"/>
              </a:rPr>
              <a:t>This trapezium can be divided into __ congruent _______   triangles.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7344816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25: This trapezium has 3 equal sides. </a:t>
            </a:r>
          </a:p>
          <a:p>
            <a:r>
              <a:rPr lang="en-AU" sz="2400" b="1" dirty="0">
                <a:latin typeface="Georgia" pitchFamily="18" charset="0"/>
              </a:rPr>
              <a:t>Draw a trapezium that only has 2 equal sides.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7344816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26: This trapezium has 3 equal sides. </a:t>
            </a:r>
          </a:p>
          <a:p>
            <a:r>
              <a:rPr lang="en-AU" sz="2400" b="1" dirty="0">
                <a:latin typeface="Georgia" pitchFamily="18" charset="0"/>
              </a:rPr>
              <a:t>Draw a trapezium that has no equal sides.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7344816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3012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27: This trapezium contains no right angles. </a:t>
            </a:r>
          </a:p>
          <a:p>
            <a:r>
              <a:rPr lang="en-AU" sz="2400" b="1" dirty="0">
                <a:latin typeface="Georgia" pitchFamily="18" charset="0"/>
              </a:rPr>
              <a:t>Draw a trapezium in which 2 of the angles are 90 degrees.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7344816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Place your circle with the coloured side up and the white side down.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5256584" cy="47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1: What is the edge of the circle called?  </a:t>
            </a:r>
          </a:p>
        </p:txBody>
      </p:sp>
      <p:sp>
        <p:nvSpPr>
          <p:cNvPr id="8" name="Bent Arrow 7"/>
          <p:cNvSpPr/>
          <p:nvPr/>
        </p:nvSpPr>
        <p:spPr>
          <a:xfrm>
            <a:off x="5508104" y="3861048"/>
            <a:ext cx="1296144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point E to point F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7179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28: What shape is this?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155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29: How many axes of symmetry?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155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30: What is the order of rotational symmetry?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155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point G to point H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5"/>
            <a:ext cx="7128792" cy="50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44</a:t>
            </a:fld>
            <a:endParaRPr lang="en-A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31: What shape is this?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48672" cy="47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45</a:t>
            </a:fld>
            <a:endParaRPr lang="en-A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Open up your 2 dimensional triangle and make a  3 dimensional triangular pyramid, which is also known as a tetrahedron. It is one of the 5 Platonic solids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977" y="1767350"/>
            <a:ext cx="448249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0" y="1753495"/>
            <a:ext cx="43591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Open up your 2 dimensional triangle and make a  3 dimensional triangular pyramid, which is also known as a tetrahedron. It is one of the 5 Platonic solids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32: Write down the number of faces (F), vertices (V) and edges (E).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48249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latin typeface="Georgia" pitchFamily="18" charset="0"/>
              </a:rPr>
              <a:t>According to Leonhard Euler (1707 to 1783), </a:t>
            </a:r>
          </a:p>
          <a:p>
            <a:r>
              <a:rPr lang="en-AU" sz="2400" b="1" dirty="0">
                <a:latin typeface="Georgia" pitchFamily="18" charset="0"/>
              </a:rPr>
              <a:t>every 3 dimensional solid satisfies the formula </a:t>
            </a:r>
          </a:p>
          <a:p>
            <a:r>
              <a:rPr lang="en-AU" sz="2400" b="1" dirty="0">
                <a:latin typeface="Georgia" pitchFamily="18" charset="0"/>
              </a:rPr>
              <a:t>F + V –E =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3744416" cy="34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638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According to Leonhard Euler (1707 to 1783),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every 3 dimensional solid satisfies the formula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F + V –E =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33: Is F + V –E = 2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3744416" cy="34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Pick up your circle and fold it in half, with the colour on the outside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040560" cy="48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latin typeface="Georgia" pitchFamily="18" charset="0"/>
              </a:rPr>
              <a:t>This solid is called an octahedron. </a:t>
            </a:r>
          </a:p>
          <a:p>
            <a:r>
              <a:rPr lang="en-AU" sz="2400" b="1" dirty="0">
                <a:latin typeface="Georgia" pitchFamily="18" charset="0"/>
              </a:rPr>
              <a:t>The faces are equilateral triangles.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2952328" cy="36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This solid is called an octahedron.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The faces are equilateral triangles.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34: Is F + V –E = 2 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2952328" cy="36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latin typeface="Georgia" pitchFamily="18" charset="0"/>
              </a:rPr>
              <a:t>This solid is called a </a:t>
            </a:r>
            <a:r>
              <a:rPr lang="en-AU" sz="2400" b="1" dirty="0" err="1">
                <a:latin typeface="Georgia" pitchFamily="18" charset="0"/>
              </a:rPr>
              <a:t>buckyball</a:t>
            </a:r>
            <a:r>
              <a:rPr lang="en-AU" sz="2400" b="1" dirty="0">
                <a:latin typeface="Georgia" pitchFamily="18" charset="0"/>
              </a:rPr>
              <a:t>. </a:t>
            </a:r>
          </a:p>
          <a:p>
            <a:r>
              <a:rPr lang="en-AU" sz="2400" b="1" dirty="0">
                <a:latin typeface="Georgia" pitchFamily="18" charset="0"/>
              </a:rPr>
              <a:t>The faces are hexagons and pentagons. </a:t>
            </a:r>
          </a:p>
          <a:p>
            <a:r>
              <a:rPr lang="en-AU" sz="2400" b="1" dirty="0">
                <a:latin typeface="Georgia" pitchFamily="18" charset="0"/>
              </a:rPr>
              <a:t>It has 60 vertices and 32 faces.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528392" cy="33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52</a:t>
            </a:fld>
            <a:endParaRPr lang="en-A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Information: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This solid is called a </a:t>
            </a:r>
            <a:r>
              <a:rPr lang="en-AU" sz="2400" b="1" dirty="0" err="1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buckyball</a:t>
            </a:r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.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The faces are hexagons and pentagons. </a:t>
            </a:r>
          </a:p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It has 60 vertices and 32 faces.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35: F + V – E = 2 </a:t>
            </a:r>
          </a:p>
          <a:p>
            <a:r>
              <a:rPr lang="en-AU" sz="2400" b="1" dirty="0">
                <a:latin typeface="Georgia" pitchFamily="18" charset="0"/>
              </a:rPr>
              <a:t>How many edges does it have?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528392" cy="33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53</a:t>
            </a:fld>
            <a:endParaRPr lang="en-A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one vertex of the triangle to the centre.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032448" cy="28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3591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54</a:t>
            </a:fld>
            <a:endParaRPr lang="en-A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one vertex of the triangle to the centre.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36: What shape is this?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48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55</a:t>
            </a:fld>
            <a:endParaRPr lang="en-A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one vertex of the triangle to the centre.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37: How many axes of symmetry?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48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56</a:t>
            </a:fld>
            <a:endParaRPr lang="en-A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one vertex of the triangle to the centre.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38: (Complete this sentence)</a:t>
            </a:r>
          </a:p>
          <a:p>
            <a:r>
              <a:rPr lang="en-AU" sz="2400" b="1" dirty="0">
                <a:latin typeface="Georgia" pitchFamily="18" charset="0"/>
              </a:rPr>
              <a:t>The ratio of the 4 sides is __ : __ : __ : __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48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57</a:t>
            </a:fld>
            <a:endParaRPr lang="en-A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one vertex of the triangle to the centre.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39: How many of these small triangles fit inside the trapezium?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48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58</a:t>
            </a:fld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0075" y="2270125"/>
              <a:ext cx="2717800" cy="4052888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4594" y="2254645"/>
                <a:ext cx="2747682" cy="407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1649413"/>
              <a:ext cx="1862138" cy="1595437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1016" y="1633934"/>
                <a:ext cx="1887696" cy="16260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another corner to the centre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210" y="1628800"/>
            <a:ext cx="43737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7137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59</a:t>
            </a:fld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2: What is this shape called?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040560" cy="48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another corner to the centre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40: What shape is this?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5616624" cy="42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60</a:t>
            </a:fld>
            <a:endParaRPr lang="en-A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another corner to the centre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41: How many axes of symmetry?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5616624" cy="42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61</a:t>
            </a:fld>
            <a:endParaRPr lang="en-A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another corner to the centre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42: Does it have rotational symmetry?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5616624" cy="42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62</a:t>
            </a:fld>
            <a:endParaRPr lang="en-A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Question 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16424" cy="39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5639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63</a:t>
            </a:fld>
            <a:endParaRPr lang="en-A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43: What shape is this?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64</a:t>
            </a:fld>
            <a:endParaRPr lang="en-A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44: How many axes of symmetry?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65</a:t>
            </a:fld>
            <a:endParaRPr lang="en-A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45: What is the order of rotational symmetry?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66</a:t>
            </a:fld>
            <a:endParaRPr lang="en-A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46: Does this shape tessellate?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67</a:t>
            </a:fld>
            <a:endParaRPr lang="en-A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Fold the third corner to the centre.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47: </a:t>
            </a:r>
          </a:p>
          <a:p>
            <a:r>
              <a:rPr lang="en-AU" sz="2400" b="1" dirty="0">
                <a:latin typeface="Georgia" pitchFamily="18" charset="0"/>
              </a:rPr>
              <a:t>What insect uses this shape to build a nest?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68</a:t>
            </a:fld>
            <a:endParaRPr lang="en-A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Information: In a regular shape, all the sides are equal and all the angles are equal.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48: Is this a regular shape?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69</a:t>
            </a:fld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3: What is this line segment called?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040560" cy="48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ent Arrow 3"/>
          <p:cNvSpPr/>
          <p:nvPr/>
        </p:nvSpPr>
        <p:spPr>
          <a:xfrm>
            <a:off x="3995936" y="3717032"/>
            <a:ext cx="1296144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49: </a:t>
            </a:r>
          </a:p>
          <a:p>
            <a:r>
              <a:rPr lang="en-AU" sz="2400" b="1" dirty="0">
                <a:latin typeface="Georgia" pitchFamily="18" charset="0"/>
              </a:rPr>
              <a:t>How many degrees in this interior angle?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>
            <a:off x="3995936" y="3573016"/>
            <a:ext cx="1296144" cy="26642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2348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Action: Now make a third fold into the centre of the circle.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50: </a:t>
            </a:r>
          </a:p>
          <a:p>
            <a:r>
              <a:rPr lang="en-AU" sz="2400" b="1" dirty="0">
                <a:latin typeface="Georgia" pitchFamily="18" charset="0"/>
              </a:rPr>
              <a:t>How many degrees in this exterior angle?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39248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>
            <a:off x="4334664" y="3212976"/>
            <a:ext cx="1296144" cy="29523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71</a:t>
            </a:fld>
            <a:endParaRPr lang="en-AU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716016" y="2996952"/>
            <a:ext cx="2016224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076056" y="1484784"/>
            <a:ext cx="360040" cy="2473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9240" y="3261360"/>
            <a:ext cx="609600" cy="304800"/>
          </a:xfrm>
          <a:custGeom>
            <a:avLst/>
            <a:gdLst>
              <a:gd name="connsiteX0" fmla="*/ 0 w 609600"/>
              <a:gd name="connsiteY0" fmla="*/ 0 h 304800"/>
              <a:gd name="connsiteX1" fmla="*/ 228600 w 609600"/>
              <a:gd name="connsiteY1" fmla="*/ 15240 h 304800"/>
              <a:gd name="connsiteX2" fmla="*/ 350520 w 609600"/>
              <a:gd name="connsiteY2" fmla="*/ 45720 h 304800"/>
              <a:gd name="connsiteX3" fmla="*/ 396240 w 609600"/>
              <a:gd name="connsiteY3" fmla="*/ 76200 h 304800"/>
              <a:gd name="connsiteX4" fmla="*/ 441960 w 609600"/>
              <a:gd name="connsiteY4" fmla="*/ 121920 h 304800"/>
              <a:gd name="connsiteX5" fmla="*/ 487680 w 609600"/>
              <a:gd name="connsiteY5" fmla="*/ 137160 h 304800"/>
              <a:gd name="connsiteX6" fmla="*/ 563880 w 609600"/>
              <a:gd name="connsiteY6" fmla="*/ 213360 h 304800"/>
              <a:gd name="connsiteX7" fmla="*/ 594360 w 609600"/>
              <a:gd name="connsiteY7" fmla="*/ 259080 h 304800"/>
              <a:gd name="connsiteX8" fmla="*/ 609600 w 609600"/>
              <a:gd name="connsiteY8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04800">
                <a:moveTo>
                  <a:pt x="0" y="0"/>
                </a:moveTo>
                <a:cubicBezTo>
                  <a:pt x="76200" y="5080"/>
                  <a:pt x="152872" y="5362"/>
                  <a:pt x="228600" y="15240"/>
                </a:cubicBezTo>
                <a:cubicBezTo>
                  <a:pt x="270139" y="20658"/>
                  <a:pt x="350520" y="45720"/>
                  <a:pt x="350520" y="45720"/>
                </a:cubicBezTo>
                <a:cubicBezTo>
                  <a:pt x="365760" y="55880"/>
                  <a:pt x="382169" y="64474"/>
                  <a:pt x="396240" y="76200"/>
                </a:cubicBezTo>
                <a:cubicBezTo>
                  <a:pt x="412797" y="89998"/>
                  <a:pt x="424027" y="109965"/>
                  <a:pt x="441960" y="121920"/>
                </a:cubicBezTo>
                <a:cubicBezTo>
                  <a:pt x="455326" y="130831"/>
                  <a:pt x="472440" y="132080"/>
                  <a:pt x="487680" y="137160"/>
                </a:cubicBezTo>
                <a:cubicBezTo>
                  <a:pt x="568960" y="259080"/>
                  <a:pt x="462280" y="111760"/>
                  <a:pt x="563880" y="213360"/>
                </a:cubicBezTo>
                <a:cubicBezTo>
                  <a:pt x="576832" y="226312"/>
                  <a:pt x="586169" y="242697"/>
                  <a:pt x="594360" y="259080"/>
                </a:cubicBezTo>
                <a:cubicBezTo>
                  <a:pt x="601544" y="273448"/>
                  <a:pt x="609600" y="304800"/>
                  <a:pt x="609600" y="304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748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Hand in your answer sheet for marking.</a:t>
            </a:r>
          </a:p>
          <a:p>
            <a:endParaRPr lang="en-AU" sz="2400" b="1" dirty="0">
              <a:latin typeface="Georgia" pitchFamily="18" charset="0"/>
            </a:endParaRPr>
          </a:p>
          <a:p>
            <a:r>
              <a:rPr lang="en-AU" sz="2400" b="1" dirty="0">
                <a:latin typeface="Georgia" pitchFamily="18" charset="0"/>
              </a:rPr>
              <a:t>Watch this amazing video clip about soap bubbles and rock formations, especially first few minutes and the section on soap bubbles (10:00 to 16:11)</a:t>
            </a:r>
          </a:p>
          <a:p>
            <a:endParaRPr lang="en-AU" sz="2400" b="1" dirty="0">
              <a:latin typeface="Georgia" pitchFamily="18" charset="0"/>
            </a:endParaRPr>
          </a:p>
          <a:p>
            <a:r>
              <a:rPr lang="en-AU" sz="2400" b="1" dirty="0">
                <a:latin typeface="Georgia" pitchFamily="18" charset="0"/>
              </a:rPr>
              <a:t>The Code: Shapes</a:t>
            </a:r>
          </a:p>
          <a:p>
            <a:r>
              <a:rPr lang="en-AU" sz="800" b="1" dirty="0">
                <a:latin typeface="Georgia" pitchFamily="18" charset="0"/>
                <a:hlinkClick r:id="rId2"/>
              </a:rPr>
              <a:t>http://www.bing.com/videos/search?q=marcus+du+sautoy+the+code&amp;qs=n&amp;form=QBVR&amp;pq=marcus+du+sautoy+the+code&amp;sc=0-0&amp;sp=-1&amp;sk=#view=detail&amp;mid=42EA65FD1CBCCC4B91E542EA65FD1CBCCC4B91E5</a:t>
            </a:r>
            <a:endParaRPr lang="en-AU" sz="800" b="1" dirty="0">
              <a:latin typeface="Georgia" pitchFamily="18" charset="0"/>
            </a:endParaRPr>
          </a:p>
          <a:p>
            <a:endParaRPr lang="en-AU" sz="800" b="1" dirty="0">
              <a:latin typeface="Georgia" pitchFamily="18" charset="0"/>
            </a:endParaRPr>
          </a:p>
          <a:p>
            <a:endParaRPr lang="en-AU" sz="2400" b="1" dirty="0">
              <a:latin typeface="Georgia" pitchFamily="18" charset="0"/>
            </a:endParaRPr>
          </a:p>
          <a:p>
            <a:r>
              <a:rPr lang="en-AU" sz="2400" b="1" dirty="0">
                <a:latin typeface="Georgia" pitchFamily="18" charset="0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5040560" cy="37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72</a:t>
            </a:fld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Action: Fold the semi-circle in half.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Georgia" pitchFamily="18" charset="0"/>
              </a:rPr>
              <a:t>Question 4: What is this shape called?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72608" cy="43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61E-5DBD-4042-91CA-EB00B93A0A60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1548</Words>
  <Application>Microsoft Office PowerPoint</Application>
  <PresentationFormat>On-screen Show (4:3)</PresentationFormat>
  <Paragraphs>252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Stuart</dc:creator>
  <cp:lastModifiedBy>Parker, Gavin</cp:lastModifiedBy>
  <cp:revision>107</cp:revision>
  <dcterms:created xsi:type="dcterms:W3CDTF">2012-02-19T00:34:33Z</dcterms:created>
  <dcterms:modified xsi:type="dcterms:W3CDTF">2017-04-24T07:19:33Z</dcterms:modified>
</cp:coreProperties>
</file>