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0" r:id="rId3"/>
    <p:sldId id="261" r:id="rId4"/>
    <p:sldId id="263" r:id="rId5"/>
    <p:sldId id="266" r:id="rId6"/>
    <p:sldId id="269" r:id="rId7"/>
    <p:sldId id="258" r:id="rId8"/>
    <p:sldId id="273" r:id="rId9"/>
    <p:sldId id="274" r:id="rId10"/>
    <p:sldId id="267" r:id="rId11"/>
    <p:sldId id="268"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p:restoredTop sz="82951" autoAdjust="0"/>
  </p:normalViewPr>
  <p:slideViewPr>
    <p:cSldViewPr snapToGrid="0" snapToObjects="1">
      <p:cViewPr varScale="1">
        <p:scale>
          <a:sx n="76" d="100"/>
          <a:sy n="76" d="100"/>
        </p:scale>
        <p:origin x="6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F9D43-E23D-E448-917B-594409709BF5}" type="datetimeFigureOut">
              <a:rPr lang="en-US" smtClean="0"/>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5EC7E-F5B8-7643-99B5-933D5C59F56B}" type="slidenum">
              <a:rPr lang="en-US" smtClean="0"/>
              <a:t>‹#›</a:t>
            </a:fld>
            <a:endParaRPr lang="en-US"/>
          </a:p>
        </p:txBody>
      </p:sp>
    </p:spTree>
    <p:extLst>
      <p:ext uri="{BB962C8B-B14F-4D97-AF65-F5344CB8AC3E}">
        <p14:creationId xmlns:p14="http://schemas.microsoft.com/office/powerpoint/2010/main" val="191148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hear three</a:t>
            </a:r>
            <a:r>
              <a:rPr lang="en-US" baseline="0" dirty="0"/>
              <a:t> important words related to this project: </a:t>
            </a:r>
            <a:r>
              <a:rPr lang="en-US" baseline="0" dirty="0" err="1"/>
              <a:t>biomimicry</a:t>
            </a:r>
            <a:r>
              <a:rPr lang="en-US" baseline="0" dirty="0"/>
              <a:t>, symmetry, iteration.</a:t>
            </a:r>
          </a:p>
          <a:p>
            <a:r>
              <a:rPr lang="en-US" baseline="0" dirty="0"/>
              <a:t>What do they mean and what do they look like?</a:t>
            </a:r>
            <a:endParaRPr lang="en-US" dirty="0"/>
          </a:p>
        </p:txBody>
      </p:sp>
      <p:sp>
        <p:nvSpPr>
          <p:cNvPr id="4" name="Slide Number Placeholder 3"/>
          <p:cNvSpPr>
            <a:spLocks noGrp="1"/>
          </p:cNvSpPr>
          <p:nvPr>
            <p:ph type="sldNum" sz="quarter" idx="10"/>
          </p:nvPr>
        </p:nvSpPr>
        <p:spPr/>
        <p:txBody>
          <a:bodyPr/>
          <a:lstStyle/>
          <a:p>
            <a:fld id="{0655EC7E-F5B8-7643-99B5-933D5C59F56B}" type="slidenum">
              <a:rPr lang="en-US" smtClean="0"/>
              <a:t>1</a:t>
            </a:fld>
            <a:endParaRPr lang="en-US"/>
          </a:p>
        </p:txBody>
      </p:sp>
    </p:spTree>
    <p:extLst>
      <p:ext uri="{BB962C8B-B14F-4D97-AF65-F5344CB8AC3E}">
        <p14:creationId xmlns:p14="http://schemas.microsoft.com/office/powerpoint/2010/main" val="421925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Often the function of a design that mimics nature doesn’t look like something from nature.</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Such as the development of 3D paper sensors that can detect HIV and Malaria in seconds and </a:t>
            </a:r>
            <a:r>
              <a:rPr lang="en-US" sz="1200" b="0" i="0" u="none" strike="noStrike" cap="none" dirty="0" err="1">
                <a:solidFill>
                  <a:schemeClr val="dk1"/>
                </a:solidFill>
                <a:latin typeface="+mn-lt"/>
                <a:ea typeface="Calibri"/>
                <a:cs typeface="Calibri"/>
                <a:sym typeface="Calibri"/>
              </a:rPr>
              <a:t>Annapama</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Kundoo’s</a:t>
            </a:r>
            <a:r>
              <a:rPr lang="en-US" sz="1200" b="0" i="0" u="none" strike="noStrike" cap="none" dirty="0">
                <a:solidFill>
                  <a:schemeClr val="dk1"/>
                </a:solidFill>
                <a:latin typeface="+mn-lt"/>
                <a:ea typeface="Calibri"/>
                <a:cs typeface="Calibri"/>
                <a:sym typeface="Calibri"/>
              </a:rPr>
              <a:t> unfolding structures distributed</a:t>
            </a:r>
            <a:r>
              <a:rPr lang="en-US" sz="1200" b="0" i="0" u="none" strike="noStrike" cap="none" baseline="0" dirty="0">
                <a:solidFill>
                  <a:schemeClr val="dk1"/>
                </a:solidFill>
                <a:latin typeface="+mn-lt"/>
                <a:ea typeface="Calibri"/>
                <a:cs typeface="Calibri"/>
                <a:sym typeface="Calibri"/>
              </a:rPr>
              <a:t> in times of disaster to those in need of shelter.</a:t>
            </a: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dirty="0"/>
              <a:t>Look</a:t>
            </a:r>
            <a:r>
              <a:rPr lang="en-US" baseline="0" dirty="0"/>
              <a:t> at the </a:t>
            </a:r>
            <a:r>
              <a:rPr lang="en-US" dirty="0"/>
              <a:t>the heart stent that expands</a:t>
            </a:r>
            <a:r>
              <a:rPr lang="en-US" baseline="0" dirty="0"/>
              <a:t> after insertion. This is exactly the same fold we use will use in the Binary Bug project.</a:t>
            </a:r>
            <a:endParaRPr lang="en-US" sz="1300" dirty="0"/>
          </a:p>
          <a:p>
            <a:endParaRPr lang="en-US" dirty="0"/>
          </a:p>
        </p:txBody>
      </p:sp>
      <p:sp>
        <p:nvSpPr>
          <p:cNvPr id="4" name="Slide Number Placeholder 3"/>
          <p:cNvSpPr>
            <a:spLocks noGrp="1"/>
          </p:cNvSpPr>
          <p:nvPr>
            <p:ph type="sldNum" sz="quarter" idx="10"/>
          </p:nvPr>
        </p:nvSpPr>
        <p:spPr/>
        <p:txBody>
          <a:bodyPr/>
          <a:lstStyle/>
          <a:p>
            <a:fld id="{DC049877-1B71-A049-A48A-8AD6D00B10BB}" type="slidenum">
              <a:rPr lang="en-US" smtClean="0"/>
              <a:t>2</a:t>
            </a:fld>
            <a:endParaRPr lang="en-US"/>
          </a:p>
        </p:txBody>
      </p:sp>
    </p:spTree>
    <p:extLst>
      <p:ext uri="{BB962C8B-B14F-4D97-AF65-F5344CB8AC3E}">
        <p14:creationId xmlns:p14="http://schemas.microsoft.com/office/powerpoint/2010/main" val="92718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Symmetry is the Mathematical thread that underpins and pulls the design elements of the project together…</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…similar to those </a:t>
            </a:r>
            <a:r>
              <a:rPr lang="en-US" sz="1200" b="0" i="0" u="none" strike="noStrike" cap="none" dirty="0" err="1">
                <a:solidFill>
                  <a:schemeClr val="dk1"/>
                </a:solidFill>
                <a:latin typeface="Calibri"/>
                <a:ea typeface="Calibri"/>
                <a:cs typeface="Calibri"/>
                <a:sym typeface="Calibri"/>
              </a:rPr>
              <a:t>ferrocement</a:t>
            </a:r>
            <a:r>
              <a:rPr lang="en-US" sz="1200" b="0" i="0" u="none" strike="noStrike" cap="none" dirty="0">
                <a:solidFill>
                  <a:schemeClr val="dk1"/>
                </a:solidFill>
                <a:latin typeface="Calibri"/>
                <a:ea typeface="Calibri"/>
                <a:cs typeface="Calibri"/>
                <a:sym typeface="Calibri"/>
              </a:rPr>
              <a:t> origami dwellings designed by global architect </a:t>
            </a:r>
            <a:r>
              <a:rPr lang="en-US" sz="1200" b="0" i="0" u="none" strike="noStrike" cap="none" dirty="0" err="1">
                <a:solidFill>
                  <a:schemeClr val="dk1"/>
                </a:solidFill>
                <a:latin typeface="Calibri"/>
                <a:ea typeface="Calibri"/>
                <a:cs typeface="Calibri"/>
                <a:sym typeface="Calibri"/>
              </a:rPr>
              <a:t>Annapama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Kundoo</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0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a:solidFill>
                  <a:schemeClr val="dk1"/>
                </a:solidFill>
                <a:latin typeface="+mn-lt"/>
                <a:ea typeface="Calibri"/>
                <a:cs typeface="Calibri"/>
                <a:sym typeface="Calibri"/>
              </a:rPr>
              <a:t>In </a:t>
            </a:r>
            <a:r>
              <a:rPr lang="en-US" sz="1200" b="0" i="0" u="none" strike="noStrike" cap="none" dirty="0" err="1">
                <a:solidFill>
                  <a:schemeClr val="dk1"/>
                </a:solidFill>
                <a:latin typeface="+mn-lt"/>
                <a:ea typeface="Calibri"/>
                <a:cs typeface="Calibri"/>
                <a:sym typeface="Calibri"/>
              </a:rPr>
              <a:t>maths</a:t>
            </a:r>
            <a:r>
              <a:rPr lang="en-US" sz="1200" b="0" i="0" u="none" strike="noStrike" cap="none" dirty="0">
                <a:solidFill>
                  <a:schemeClr val="dk1"/>
                </a:solidFill>
                <a:latin typeface="+mn-lt"/>
                <a:ea typeface="Calibri"/>
                <a:cs typeface="Calibri"/>
                <a:sym typeface="Calibri"/>
              </a:rPr>
              <a:t>, the word “glide” refers</a:t>
            </a:r>
            <a:r>
              <a:rPr lang="en-US" sz="1200" b="0" i="0" u="none" strike="noStrike" cap="none" baseline="0" dirty="0">
                <a:solidFill>
                  <a:schemeClr val="dk1"/>
                </a:solidFill>
                <a:latin typeface="+mn-lt"/>
                <a:ea typeface="Calibri"/>
                <a:cs typeface="Calibri"/>
                <a:sym typeface="Calibri"/>
              </a:rPr>
              <a:t> to a simple </a:t>
            </a:r>
            <a:r>
              <a:rPr lang="en-US" sz="1200" b="0" i="0" u="none" strike="noStrike" cap="none" dirty="0">
                <a:solidFill>
                  <a:schemeClr val="dk1"/>
                </a:solidFill>
                <a:latin typeface="+mn-lt"/>
                <a:ea typeface="Calibri"/>
                <a:cs typeface="Calibri"/>
                <a:sym typeface="Calibri"/>
              </a:rPr>
              <a:t>“translation”.</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err="1">
                <a:solidFill>
                  <a:schemeClr val="dk1"/>
                </a:solidFill>
                <a:latin typeface="Calibri"/>
                <a:ea typeface="Calibri"/>
                <a:cs typeface="Calibri"/>
                <a:sym typeface="Calibri"/>
              </a:rPr>
              <a:t>maths</a:t>
            </a:r>
            <a:r>
              <a:rPr lang="en-US" sz="1200" b="0" i="0" u="none" strike="noStrike" cap="none" baseline="0" dirty="0">
                <a:solidFill>
                  <a:schemeClr val="dk1"/>
                </a:solidFill>
                <a:latin typeface="Calibri"/>
                <a:ea typeface="Calibri"/>
                <a:cs typeface="Calibri"/>
                <a:sym typeface="Calibri"/>
              </a:rPr>
              <a:t> in a glide reflection can be shown as a diagram, in an illustration or written in a sentence.</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 any glide reflection, the line of reflection is parallel to the direction of the translation. There are no rules as to whether you glide then reflect or reflect then glide.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is a commutative transformation.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861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The mathematical rules for transforming the flat shape into a glide reflection</a:t>
            </a:r>
            <a:r>
              <a:rPr lang="en-US" baseline="0" dirty="0"/>
              <a:t> pattern.</a:t>
            </a:r>
            <a:endParaRPr dirty="0"/>
          </a:p>
        </p:txBody>
      </p:sp>
      <p:sp>
        <p:nvSpPr>
          <p:cNvPr id="238" name="Shape 2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31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Feel the paper with your hands. There will be hills and valleys according to which side is facing up. The image above shows the long lines as hills and the diagonal lines as valleys.</a:t>
            </a:r>
          </a:p>
          <a:p>
            <a:r>
              <a:rPr lang="en-US" baseline="0" dirty="0"/>
              <a:t>You will have already applied </a:t>
            </a:r>
            <a:r>
              <a:rPr lang="en-US" baseline="0" dirty="0" err="1"/>
              <a:t>colour</a:t>
            </a:r>
            <a:r>
              <a:rPr lang="en-US" baseline="0" dirty="0"/>
              <a:t> to this side of the paper.</a:t>
            </a:r>
            <a:endParaRPr lang="en-US" dirty="0"/>
          </a:p>
        </p:txBody>
      </p:sp>
      <p:sp>
        <p:nvSpPr>
          <p:cNvPr id="4" name="Slide Number Placeholder 3"/>
          <p:cNvSpPr>
            <a:spLocks noGrp="1"/>
          </p:cNvSpPr>
          <p:nvPr>
            <p:ph type="sldNum" sz="quarter" idx="10"/>
          </p:nvPr>
        </p:nvSpPr>
        <p:spPr/>
        <p:txBody>
          <a:bodyPr/>
          <a:lstStyle/>
          <a:p>
            <a:fld id="{0655EC7E-F5B8-7643-99B5-933D5C59F56B}" type="slidenum">
              <a:rPr lang="en-US" smtClean="0"/>
              <a:t>6</a:t>
            </a:fld>
            <a:endParaRPr lang="en-US"/>
          </a:p>
        </p:txBody>
      </p:sp>
    </p:spTree>
    <p:extLst>
      <p:ext uri="{BB962C8B-B14F-4D97-AF65-F5344CB8AC3E}">
        <p14:creationId xmlns:p14="http://schemas.microsoft.com/office/powerpoint/2010/main" val="429167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49877-1B71-A049-A48A-8AD6D00B10BB}" type="slidenum">
              <a:rPr lang="en-US" smtClean="0"/>
              <a:t>7</a:t>
            </a:fld>
            <a:endParaRPr lang="en-US"/>
          </a:p>
        </p:txBody>
      </p:sp>
    </p:spTree>
    <p:extLst>
      <p:ext uri="{BB962C8B-B14F-4D97-AF65-F5344CB8AC3E}">
        <p14:creationId xmlns:p14="http://schemas.microsoft.com/office/powerpoint/2010/main" val="102341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89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patterns were</a:t>
            </a:r>
            <a:r>
              <a:rPr lang="en-US" baseline="0" dirty="0"/>
              <a:t> made using the double translation method. The folding uses the glide reflection method.</a:t>
            </a:r>
            <a:endParaRPr lang="en-US" dirty="0"/>
          </a:p>
        </p:txBody>
      </p:sp>
      <p:sp>
        <p:nvSpPr>
          <p:cNvPr id="4" name="Slide Number Placeholder 3"/>
          <p:cNvSpPr>
            <a:spLocks noGrp="1"/>
          </p:cNvSpPr>
          <p:nvPr>
            <p:ph type="sldNum" sz="quarter" idx="10"/>
          </p:nvPr>
        </p:nvSpPr>
        <p:spPr/>
        <p:txBody>
          <a:bodyPr/>
          <a:lstStyle/>
          <a:p>
            <a:fld id="{091B24E5-AA91-40F7-BF56-D000B1D2345F}" type="slidenum">
              <a:rPr lang="en-AU" smtClean="0"/>
              <a:t>11</a:t>
            </a:fld>
            <a:endParaRPr lang="en-AU"/>
          </a:p>
        </p:txBody>
      </p:sp>
    </p:spTree>
    <p:extLst>
      <p:ext uri="{BB962C8B-B14F-4D97-AF65-F5344CB8AC3E}">
        <p14:creationId xmlns:p14="http://schemas.microsoft.com/office/powerpoint/2010/main" val="18664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B7F6F-CCD4-B84A-80AC-06A16EF829B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55006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B7F6F-CCD4-B84A-80AC-06A16EF829B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138636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B7F6F-CCD4-B84A-80AC-06A16EF829B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42259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B7F6F-CCD4-B84A-80AC-06A16EF829B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120974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B7F6F-CCD4-B84A-80AC-06A16EF829B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11565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B7F6F-CCD4-B84A-80AC-06A16EF829B0}"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34965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B7F6F-CCD4-B84A-80AC-06A16EF829B0}"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118202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EB7F6F-CCD4-B84A-80AC-06A16EF829B0}"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207112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B7F6F-CCD4-B84A-80AC-06A16EF829B0}"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90833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B7F6F-CCD4-B84A-80AC-06A16EF829B0}"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203453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B7F6F-CCD4-B84A-80AC-06A16EF829B0}"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7FFFA-761A-874D-8565-7647917E42FF}" type="slidenum">
              <a:rPr lang="en-US" smtClean="0"/>
              <a:t>‹#›</a:t>
            </a:fld>
            <a:endParaRPr lang="en-US"/>
          </a:p>
        </p:txBody>
      </p:sp>
    </p:spTree>
    <p:extLst>
      <p:ext uri="{BB962C8B-B14F-4D97-AF65-F5344CB8AC3E}">
        <p14:creationId xmlns:p14="http://schemas.microsoft.com/office/powerpoint/2010/main" val="212916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B7F6F-CCD4-B84A-80AC-06A16EF829B0}" type="datetimeFigureOut">
              <a:rPr lang="en-US" smtClean="0"/>
              <a:t>4/21/2017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7FFFA-761A-874D-8565-7647917E42FF}" type="slidenum">
              <a:rPr lang="en-US" smtClean="0"/>
              <a:t>‹#›</a:t>
            </a:fld>
            <a:endParaRPr lang="en-US"/>
          </a:p>
        </p:txBody>
      </p:sp>
    </p:spTree>
    <p:extLst>
      <p:ext uri="{BB962C8B-B14F-4D97-AF65-F5344CB8AC3E}">
        <p14:creationId xmlns:p14="http://schemas.microsoft.com/office/powerpoint/2010/main" val="110207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444658"/>
            <a:ext cx="10515600" cy="1325563"/>
          </a:xfrm>
        </p:spPr>
        <p:txBody>
          <a:bodyPr/>
          <a:lstStyle/>
          <a:p>
            <a:pPr algn="ctr"/>
            <a:r>
              <a:rPr lang="en-AU" b="1" dirty="0">
                <a:latin typeface="+mn-lt"/>
              </a:rPr>
              <a:t>Designing the Binary Bug</a:t>
            </a:r>
          </a:p>
        </p:txBody>
      </p:sp>
      <p:pic>
        <p:nvPicPr>
          <p:cNvPr id="13" name="Picture 12" descr="IMG_80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833" y="2250977"/>
            <a:ext cx="3502214" cy="3502214"/>
          </a:xfrm>
          <a:prstGeom prst="rect">
            <a:avLst/>
          </a:prstGeom>
        </p:spPr>
      </p:pic>
      <p:pic>
        <p:nvPicPr>
          <p:cNvPr id="14" name="Picture 13" descr="007_Glide Reflection clear.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057" y="1770221"/>
            <a:ext cx="4382645" cy="443837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spTree>
    <p:extLst>
      <p:ext uri="{BB962C8B-B14F-4D97-AF65-F5344CB8AC3E}">
        <p14:creationId xmlns:p14="http://schemas.microsoft.com/office/powerpoint/2010/main" val="110071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3302653" y="5167916"/>
            <a:ext cx="769883" cy="586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a:solidFill>
                  <a:schemeClr val="dk1"/>
                </a:solidFill>
                <a:latin typeface="Calibri"/>
                <a:ea typeface="Calibri"/>
                <a:cs typeface="Calibri"/>
                <a:sym typeface="Calibri"/>
              </a:rPr>
              <a:t>up</a:t>
            </a:r>
          </a:p>
        </p:txBody>
      </p:sp>
      <p:sp>
        <p:nvSpPr>
          <p:cNvPr id="249" name="Shape 249"/>
          <p:cNvSpPr txBox="1"/>
          <p:nvPr/>
        </p:nvSpPr>
        <p:spPr>
          <a:xfrm>
            <a:off x="8111127" y="5167916"/>
            <a:ext cx="1174754" cy="586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a:solidFill>
                  <a:schemeClr val="dk1"/>
                </a:solidFill>
                <a:latin typeface="Calibri"/>
                <a:ea typeface="Calibri"/>
                <a:cs typeface="Calibri"/>
                <a:sym typeface="Calibri"/>
              </a:rPr>
              <a:t>down</a:t>
            </a:r>
          </a:p>
        </p:txBody>
      </p:sp>
      <p:pic>
        <p:nvPicPr>
          <p:cNvPr id="250" name="Shape 250"/>
          <p:cNvPicPr preferRelativeResize="0"/>
          <p:nvPr/>
        </p:nvPicPr>
        <p:blipFill rotWithShape="1">
          <a:blip r:embed="rId3">
            <a:alphaModFix/>
          </a:blip>
          <a:srcRect/>
          <a:stretch/>
        </p:blipFill>
        <p:spPr>
          <a:xfrm>
            <a:off x="584262" y="1658678"/>
            <a:ext cx="5746307" cy="3232297"/>
          </a:xfrm>
          <a:prstGeom prst="rect">
            <a:avLst/>
          </a:prstGeom>
          <a:noFill/>
          <a:ln>
            <a:noFill/>
          </a:ln>
        </p:spPr>
      </p:pic>
      <p:pic>
        <p:nvPicPr>
          <p:cNvPr id="251" name="Shape 251"/>
          <p:cNvPicPr preferRelativeResize="0"/>
          <p:nvPr/>
        </p:nvPicPr>
        <p:blipFill rotWithShape="1">
          <a:blip r:embed="rId4">
            <a:alphaModFix/>
          </a:blip>
          <a:srcRect r="11732"/>
          <a:stretch/>
        </p:blipFill>
        <p:spPr>
          <a:xfrm>
            <a:off x="6486808" y="1658678"/>
            <a:ext cx="5072114" cy="3232297"/>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spTree>
    <p:extLst>
      <p:ext uri="{BB962C8B-B14F-4D97-AF65-F5344CB8AC3E}">
        <p14:creationId xmlns:p14="http://schemas.microsoft.com/office/powerpoint/2010/main" val="63336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81" y="2319455"/>
            <a:ext cx="11757544" cy="21410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spTree>
    <p:extLst>
      <p:ext uri="{BB962C8B-B14F-4D97-AF65-F5344CB8AC3E}">
        <p14:creationId xmlns:p14="http://schemas.microsoft.com/office/powerpoint/2010/main" val="187343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2421" y="949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a:cs typeface="Calibri"/>
              </a:rPr>
              <a:t> Folding has a variety of applications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392" y="1260113"/>
            <a:ext cx="4775484" cy="3195233"/>
          </a:xfrm>
          <a:prstGeom prst="rect">
            <a:avLst/>
          </a:prstGeom>
        </p:spPr>
      </p:pic>
      <p:pic>
        <p:nvPicPr>
          <p:cNvPr id="6" name="Shape 170"/>
          <p:cNvPicPr preferRelativeResize="0"/>
          <p:nvPr/>
        </p:nvPicPr>
        <p:blipFill rotWithShape="1">
          <a:blip r:embed="rId4">
            <a:alphaModFix/>
          </a:blip>
          <a:srcRect/>
          <a:stretch/>
        </p:blipFill>
        <p:spPr>
          <a:xfrm>
            <a:off x="6091885" y="1260113"/>
            <a:ext cx="3016655" cy="2004657"/>
          </a:xfrm>
          <a:prstGeom prst="rect">
            <a:avLst/>
          </a:prstGeom>
          <a:noFill/>
          <a:ln>
            <a:noFill/>
          </a:ln>
        </p:spPr>
      </p:pic>
      <p:pic>
        <p:nvPicPr>
          <p:cNvPr id="7" name="Shape 179"/>
          <p:cNvPicPr preferRelativeResize="0"/>
          <p:nvPr/>
        </p:nvPicPr>
        <p:blipFill rotWithShape="1">
          <a:blip r:embed="rId5">
            <a:alphaModFix/>
          </a:blip>
          <a:srcRect/>
          <a:stretch/>
        </p:blipFill>
        <p:spPr>
          <a:xfrm>
            <a:off x="6091885" y="3339140"/>
            <a:ext cx="5298010" cy="3100913"/>
          </a:xfrm>
          <a:prstGeom prst="rect">
            <a:avLst/>
          </a:prstGeom>
          <a:noFill/>
          <a:ln>
            <a:no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spTree>
    <p:extLst>
      <p:ext uri="{BB962C8B-B14F-4D97-AF65-F5344CB8AC3E}">
        <p14:creationId xmlns:p14="http://schemas.microsoft.com/office/powerpoint/2010/main" val="10458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838200" y="-61251"/>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Symmetry is…</a:t>
            </a:r>
          </a:p>
        </p:txBody>
      </p:sp>
      <p:sp>
        <p:nvSpPr>
          <p:cNvPr id="178" name="Shape 178"/>
          <p:cNvSpPr txBox="1"/>
          <p:nvPr/>
        </p:nvSpPr>
        <p:spPr>
          <a:xfrm>
            <a:off x="838200" y="1098058"/>
            <a:ext cx="10515599" cy="104040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 an arrangement of exactly the same parts on opposite sides of a dividing line or plane or about a center or an axis</a:t>
            </a:r>
          </a:p>
        </p:txBody>
      </p:sp>
      <p:pic>
        <p:nvPicPr>
          <p:cNvPr id="180" name="Shape 180"/>
          <p:cNvPicPr preferRelativeResize="0"/>
          <p:nvPr/>
        </p:nvPicPr>
        <p:blipFill rotWithShape="1">
          <a:blip r:embed="rId3">
            <a:alphaModFix/>
          </a:blip>
          <a:srcRect/>
          <a:stretch/>
        </p:blipFill>
        <p:spPr>
          <a:xfrm rot="5400000">
            <a:off x="1265045" y="2791559"/>
            <a:ext cx="3673053" cy="2754789"/>
          </a:xfrm>
          <a:prstGeom prst="rect">
            <a:avLst/>
          </a:prstGeom>
          <a:noFill/>
          <a:ln>
            <a:noFill/>
          </a:ln>
        </p:spPr>
      </p:pic>
      <p:pic>
        <p:nvPicPr>
          <p:cNvPr id="1026" name="Picture 2" descr="http://img.enkivillage.com/s/upload/images/2015/01/97455d6e405834c99680d2f476c158d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85" y="2332427"/>
            <a:ext cx="5865036" cy="367305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spTree>
    <p:extLst>
      <p:ext uri="{BB962C8B-B14F-4D97-AF65-F5344CB8AC3E}">
        <p14:creationId xmlns:p14="http://schemas.microsoft.com/office/powerpoint/2010/main" val="113386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838199" y="381815"/>
            <a:ext cx="10515599" cy="1040405"/>
          </a:xfrm>
          <a:prstGeom prst="rect">
            <a:avLst/>
          </a:prstGeom>
          <a:noFill/>
          <a:ln>
            <a:noFill/>
          </a:ln>
        </p:spPr>
        <p:txBody>
          <a:bodyPr lIns="91425" tIns="45700" rIns="91425" bIns="45700" anchor="t" anchorCtr="0">
            <a:noAutofit/>
          </a:bodyPr>
          <a:lstStyle/>
          <a:p>
            <a:pPr lvl="0" algn="ctr">
              <a:buClr>
                <a:schemeClr val="dk1"/>
              </a:buClr>
              <a:buSzPct val="25000"/>
            </a:pPr>
            <a:r>
              <a:rPr lang="en-US" sz="2800" dirty="0">
                <a:solidFill>
                  <a:schemeClr val="dk1"/>
                </a:solidFill>
                <a:latin typeface="Calibri"/>
                <a:ea typeface="Calibri"/>
                <a:cs typeface="Calibri"/>
                <a:sym typeface="Calibri"/>
              </a:rPr>
              <a:t>The “glide reflection” in </a:t>
            </a:r>
            <a:r>
              <a:rPr lang="en-US" sz="2800" dirty="0" err="1">
                <a:solidFill>
                  <a:schemeClr val="dk1"/>
                </a:solidFill>
                <a:latin typeface="Calibri"/>
                <a:ea typeface="Calibri"/>
                <a:cs typeface="Calibri"/>
                <a:sym typeface="Calibri"/>
              </a:rPr>
              <a:t>Lumifold</a:t>
            </a:r>
            <a:r>
              <a:rPr lang="en-US" sz="2800" dirty="0">
                <a:solidFill>
                  <a:schemeClr val="dk1"/>
                </a:solidFill>
                <a:latin typeface="Calibri"/>
                <a:ea typeface="Calibri"/>
                <a:cs typeface="Calibri"/>
                <a:sym typeface="Calibri"/>
              </a:rPr>
              <a:t> makes the symmetry complex.</a:t>
            </a:r>
          </a:p>
        </p:txBody>
      </p:sp>
      <p:pic>
        <p:nvPicPr>
          <p:cNvPr id="194" name="Shape 194"/>
          <p:cNvPicPr preferRelativeResize="0"/>
          <p:nvPr/>
        </p:nvPicPr>
        <p:blipFill rotWithShape="1">
          <a:blip r:embed="rId3">
            <a:alphaModFix/>
          </a:blip>
          <a:srcRect/>
          <a:stretch/>
        </p:blipFill>
        <p:spPr>
          <a:xfrm>
            <a:off x="575914" y="1190846"/>
            <a:ext cx="6272616" cy="5007790"/>
          </a:xfrm>
          <a:prstGeom prst="rect">
            <a:avLst/>
          </a:prstGeom>
          <a:noFill/>
          <a:ln>
            <a:noFill/>
          </a:ln>
        </p:spPr>
      </p:pic>
      <p:grpSp>
        <p:nvGrpSpPr>
          <p:cNvPr id="195" name="Shape 195"/>
          <p:cNvGrpSpPr/>
          <p:nvPr/>
        </p:nvGrpSpPr>
        <p:grpSpPr>
          <a:xfrm>
            <a:off x="6095999" y="5308903"/>
            <a:ext cx="5063066" cy="984884"/>
            <a:chOff x="6688667" y="4156364"/>
            <a:chExt cx="5063066" cy="984884"/>
          </a:xfrm>
        </p:grpSpPr>
        <p:sp>
          <p:nvSpPr>
            <p:cNvPr id="196" name="Shape 196"/>
            <p:cNvSpPr txBox="1"/>
            <p:nvPr/>
          </p:nvSpPr>
          <p:spPr>
            <a:xfrm>
              <a:off x="6688667" y="4156364"/>
              <a:ext cx="5063066" cy="9848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          A'B'C' is the image of        ABC under a glide reflection that is a composition of a reflection over the line </a:t>
              </a:r>
              <a:r>
                <a:rPr lang="en-US" sz="2200" i="1" dirty="0">
                  <a:solidFill>
                    <a:schemeClr val="dk1"/>
                  </a:solidFill>
                  <a:latin typeface="Times New Roman"/>
                  <a:ea typeface="Times New Roman"/>
                  <a:cs typeface="Times New Roman"/>
                  <a:sym typeface="Times New Roman"/>
                </a:rPr>
                <a:t>l </a:t>
              </a:r>
              <a:r>
                <a:rPr lang="en-US" sz="1800" dirty="0">
                  <a:solidFill>
                    <a:schemeClr val="dk1"/>
                  </a:solidFill>
                  <a:latin typeface="Calibri"/>
                  <a:ea typeface="Calibri"/>
                  <a:cs typeface="Calibri"/>
                  <a:sym typeface="Calibri"/>
                </a:rPr>
                <a:t>and a translation through the vector </a:t>
              </a:r>
              <a:r>
                <a:rPr lang="en-US" sz="2200" i="1" dirty="0">
                  <a:solidFill>
                    <a:schemeClr val="dk1"/>
                  </a:solidFill>
                  <a:latin typeface="Times New Roman"/>
                  <a:ea typeface="Times New Roman"/>
                  <a:cs typeface="Times New Roman"/>
                  <a:sym typeface="Times New Roman"/>
                </a:rPr>
                <a:t>v</a:t>
              </a:r>
            </a:p>
          </p:txBody>
        </p:sp>
        <p:sp>
          <p:nvSpPr>
            <p:cNvPr id="197" name="Shape 197"/>
            <p:cNvSpPr/>
            <p:nvPr/>
          </p:nvSpPr>
          <p:spPr>
            <a:xfrm>
              <a:off x="6872639" y="4156364"/>
              <a:ext cx="327547" cy="282367"/>
            </a:xfrm>
            <a:prstGeom prst="triangle">
              <a:avLst>
                <a:gd name="adj" fmla="val 50000"/>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98" name="Shape 198"/>
            <p:cNvSpPr/>
            <p:nvPr/>
          </p:nvSpPr>
          <p:spPr>
            <a:xfrm>
              <a:off x="9294103" y="4156364"/>
              <a:ext cx="327547" cy="282367"/>
            </a:xfrm>
            <a:prstGeom prst="triangle">
              <a:avLst>
                <a:gd name="adj" fmla="val 50000"/>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grpSp>
      <p:pic>
        <p:nvPicPr>
          <p:cNvPr id="2" name="Picture 1"/>
          <p:cNvPicPr>
            <a:picLocks noChangeAspect="1"/>
          </p:cNvPicPr>
          <p:nvPr/>
        </p:nvPicPr>
        <p:blipFill>
          <a:blip r:embed="rId4"/>
          <a:stretch>
            <a:fillRect/>
          </a:stretch>
        </p:blipFill>
        <p:spPr>
          <a:xfrm rot="18870682">
            <a:off x="6571406" y="2714886"/>
            <a:ext cx="4601815" cy="781149"/>
          </a:xfrm>
          <a:prstGeom prst="rect">
            <a:avLst/>
          </a:prstGeom>
        </p:spPr>
      </p:pic>
    </p:spTree>
    <p:extLst>
      <p:ext uri="{BB962C8B-B14F-4D97-AF65-F5344CB8AC3E}">
        <p14:creationId xmlns:p14="http://schemas.microsoft.com/office/powerpoint/2010/main" val="1381864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5416767" y="1083397"/>
            <a:ext cx="6643853" cy="5202621"/>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All lines are fold lines.</a:t>
            </a:r>
          </a:p>
          <a:p>
            <a:pPr marL="0" marR="0" lvl="0" indent="0" algn="l" rtl="0">
              <a:lnSpc>
                <a:spcPct val="120000"/>
              </a:lnSpc>
              <a:spcBef>
                <a:spcPts val="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The nature of the form relies on the number of valleys and hills that meet at a point. </a:t>
            </a:r>
          </a:p>
          <a:p>
            <a:pPr marL="0" marR="0" lvl="0" indent="0" algn="l" rtl="0">
              <a:lnSpc>
                <a:spcPct val="120000"/>
              </a:lnSpc>
              <a:spcBef>
                <a:spcPts val="100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The total number must be even.</a:t>
            </a:r>
          </a:p>
          <a:p>
            <a:pPr marL="0" marR="0" lvl="0" indent="0" algn="l" rtl="0">
              <a:lnSpc>
                <a:spcPct val="120000"/>
              </a:lnSpc>
              <a:spcBef>
                <a:spcPts val="1000"/>
              </a:spcBef>
              <a:spcAft>
                <a:spcPts val="0"/>
              </a:spcAft>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The number of valleys and hills must differ by two.</a:t>
            </a:r>
          </a:p>
          <a:p>
            <a:pPr marL="0" marR="0" lvl="0" indent="0" algn="l" rtl="0">
              <a:lnSpc>
                <a:spcPct val="120000"/>
              </a:lnSpc>
              <a:spcBef>
                <a:spcPts val="1000"/>
              </a:spcBef>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The choice between numbers determines whether the shape is formed up or down.</a:t>
            </a:r>
          </a:p>
        </p:txBody>
      </p:sp>
      <p:pic>
        <p:nvPicPr>
          <p:cNvPr id="241" name="Shape 241"/>
          <p:cNvPicPr preferRelativeResize="0"/>
          <p:nvPr/>
        </p:nvPicPr>
        <p:blipFill rotWithShape="1">
          <a:blip r:embed="rId3">
            <a:alphaModFix/>
          </a:blip>
          <a:srcRect/>
          <a:stretch/>
        </p:blipFill>
        <p:spPr>
          <a:xfrm>
            <a:off x="613810" y="1181275"/>
            <a:ext cx="4486341" cy="4494310"/>
          </a:xfrm>
          <a:prstGeom prst="rect">
            <a:avLst/>
          </a:prstGeom>
          <a:noFill/>
          <a:ln>
            <a:noFill/>
          </a:ln>
        </p:spPr>
      </p:pic>
      <p:sp>
        <p:nvSpPr>
          <p:cNvPr id="242" name="Shape 242"/>
          <p:cNvSpPr txBox="1"/>
          <p:nvPr/>
        </p:nvSpPr>
        <p:spPr>
          <a:xfrm>
            <a:off x="1411019" y="5092273"/>
            <a:ext cx="124835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flat to form</a:t>
            </a:r>
          </a:p>
        </p:txBody>
      </p:sp>
      <p:sp>
        <p:nvSpPr>
          <p:cNvPr id="243" name="Shape 243"/>
          <p:cNvSpPr txBox="1"/>
          <p:nvPr/>
        </p:nvSpPr>
        <p:spPr>
          <a:xfrm>
            <a:off x="3376482" y="5092273"/>
            <a:ext cx="100655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2D to 3D</a:t>
            </a:r>
          </a:p>
        </p:txBody>
      </p:sp>
      <p:grpSp>
        <p:nvGrpSpPr>
          <p:cNvPr id="8" name="Group 7"/>
          <p:cNvGrpSpPr/>
          <p:nvPr/>
        </p:nvGrpSpPr>
        <p:grpSpPr>
          <a:xfrm>
            <a:off x="9272338" y="5828818"/>
            <a:ext cx="2406316" cy="684277"/>
            <a:chOff x="9272338" y="5828818"/>
            <a:chExt cx="2406316" cy="684277"/>
          </a:xfrm>
        </p:grpSpPr>
        <p:grpSp>
          <p:nvGrpSpPr>
            <p:cNvPr id="7" name="Group 6"/>
            <p:cNvGrpSpPr/>
            <p:nvPr/>
          </p:nvGrpSpPr>
          <p:grpSpPr>
            <a:xfrm>
              <a:off x="9272338" y="5828818"/>
              <a:ext cx="1042737" cy="684277"/>
              <a:chOff x="5935579" y="5828818"/>
              <a:chExt cx="1042737" cy="684277"/>
            </a:xfrm>
          </p:grpSpPr>
          <p:cxnSp>
            <p:nvCxnSpPr>
              <p:cNvPr id="3" name="Straight Connector 2"/>
              <p:cNvCxnSpPr/>
              <p:nvPr/>
            </p:nvCxnSpPr>
            <p:spPr>
              <a:xfrm>
                <a:off x="6464969" y="5828818"/>
                <a:ext cx="513347" cy="68427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935579" y="5828818"/>
                <a:ext cx="529390" cy="68427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10635917" y="5828818"/>
              <a:ext cx="1042737" cy="684277"/>
              <a:chOff x="5935579" y="5828818"/>
              <a:chExt cx="1042737" cy="684277"/>
            </a:xfrm>
          </p:grpSpPr>
          <p:cxnSp>
            <p:nvCxnSpPr>
              <p:cNvPr id="14" name="Straight Connector 13"/>
              <p:cNvCxnSpPr/>
              <p:nvPr/>
            </p:nvCxnSpPr>
            <p:spPr>
              <a:xfrm>
                <a:off x="6464969" y="5828818"/>
                <a:ext cx="513347" cy="68427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935579" y="5828818"/>
                <a:ext cx="529390" cy="684277"/>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sp>
        <p:nvSpPr>
          <p:cNvPr id="2" name="Rectangle 1"/>
          <p:cNvSpPr/>
          <p:nvPr/>
        </p:nvSpPr>
        <p:spPr>
          <a:xfrm>
            <a:off x="789827" y="424933"/>
            <a:ext cx="4310324" cy="523220"/>
          </a:xfrm>
          <a:prstGeom prst="rect">
            <a:avLst/>
          </a:prstGeom>
        </p:spPr>
        <p:txBody>
          <a:bodyPr wrap="square">
            <a:spAutoFit/>
          </a:bodyPr>
          <a:lstStyle/>
          <a:p>
            <a:r>
              <a:rPr lang="en-US" sz="2800" dirty="0"/>
              <a:t>This is the single unit. </a:t>
            </a:r>
          </a:p>
        </p:txBody>
      </p:sp>
    </p:spTree>
    <p:extLst>
      <p:ext uri="{BB962C8B-B14F-4D97-AF65-F5344CB8AC3E}">
        <p14:creationId xmlns:p14="http://schemas.microsoft.com/office/powerpoint/2010/main" val="14686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36" y="173400"/>
            <a:ext cx="6426200" cy="6502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030" y="173400"/>
            <a:ext cx="6426200" cy="6502400"/>
          </a:xfrm>
          <a:prstGeom prst="rect">
            <a:avLst/>
          </a:prstGeom>
        </p:spPr>
      </p:pic>
      <p:sp>
        <p:nvSpPr>
          <p:cNvPr id="5" name="TextBox 4"/>
          <p:cNvSpPr txBox="1"/>
          <p:nvPr/>
        </p:nvSpPr>
        <p:spPr>
          <a:xfrm>
            <a:off x="334133" y="391886"/>
            <a:ext cx="10842071" cy="1200329"/>
          </a:xfrm>
          <a:prstGeom prst="rect">
            <a:avLst/>
          </a:prstGeom>
          <a:noFill/>
        </p:spPr>
        <p:txBody>
          <a:bodyPr wrap="none" rtlCol="0">
            <a:spAutoFit/>
          </a:bodyPr>
          <a:lstStyle/>
          <a:p>
            <a:r>
              <a:rPr lang="en-US" dirty="0"/>
              <a:t>Make sure the paper is facing the right way up. The diagonals should feel like a small hill and the horizontal </a:t>
            </a:r>
            <a:r>
              <a:rPr lang="en-US" dirty="0" err="1"/>
              <a:t>centre</a:t>
            </a:r>
            <a:endParaRPr lang="en-US" dirty="0"/>
          </a:p>
          <a:p>
            <a:r>
              <a:rPr lang="en-US" dirty="0"/>
              <a:t> line should feel like </a:t>
            </a:r>
            <a:r>
              <a:rPr lang="en-US" dirty="0" err="1"/>
              <a:t>like</a:t>
            </a:r>
            <a:r>
              <a:rPr lang="en-US" dirty="0"/>
              <a:t> a small valley.</a:t>
            </a:r>
          </a:p>
          <a:p>
            <a:endParaRPr lang="en-US" dirty="0"/>
          </a:p>
          <a:p>
            <a:r>
              <a:rPr lang="en-US" dirty="0"/>
              <a:t>The horizontal axis is missing but you need to imagine it is there.</a:t>
            </a:r>
            <a:endParaRPr lang="en-AU" dirty="0"/>
          </a:p>
        </p:txBody>
      </p:sp>
    </p:spTree>
    <p:extLst>
      <p:ext uri="{BB962C8B-B14F-4D97-AF65-F5344CB8AC3E}">
        <p14:creationId xmlns:p14="http://schemas.microsoft.com/office/powerpoint/2010/main" val="163743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33" y="5874326"/>
            <a:ext cx="1358407" cy="592277"/>
          </a:xfrm>
          <a:prstGeom prst="rect">
            <a:avLst/>
          </a:prstGeom>
        </p:spPr>
      </p:pic>
      <p:sp>
        <p:nvSpPr>
          <p:cNvPr id="11" name="Title 10"/>
          <p:cNvSpPr>
            <a:spLocks noGrp="1"/>
          </p:cNvSpPr>
          <p:nvPr>
            <p:ph type="title"/>
          </p:nvPr>
        </p:nvSpPr>
        <p:spPr/>
        <p:txBody>
          <a:bodyPr/>
          <a:lstStyle/>
          <a:p>
            <a:r>
              <a:rPr lang="en-US" b="1" dirty="0"/>
              <a:t>Designing the Bug</a:t>
            </a:r>
            <a:endParaRPr lang="en-AU" b="1" dirty="0"/>
          </a:p>
        </p:txBody>
      </p:sp>
      <p:sp>
        <p:nvSpPr>
          <p:cNvPr id="12" name="Content Placeholder 11"/>
          <p:cNvSpPr>
            <a:spLocks noGrp="1"/>
          </p:cNvSpPr>
          <p:nvPr>
            <p:ph sz="half" idx="1"/>
          </p:nvPr>
        </p:nvSpPr>
        <p:spPr>
          <a:xfrm>
            <a:off x="914400" y="1522988"/>
            <a:ext cx="5181600" cy="4351338"/>
          </a:xfrm>
        </p:spPr>
        <p:txBody>
          <a:bodyPr/>
          <a:lstStyle/>
          <a:p>
            <a:pPr marL="0" indent="0">
              <a:buNone/>
            </a:pPr>
            <a:r>
              <a:rPr lang="en-US" dirty="0"/>
              <a:t>Toss a coin to determine how to </a:t>
            </a:r>
            <a:r>
              <a:rPr lang="en-US" dirty="0" err="1"/>
              <a:t>colour</a:t>
            </a:r>
            <a:r>
              <a:rPr lang="en-US" dirty="0"/>
              <a:t> the binary pattern using probability.</a:t>
            </a:r>
          </a:p>
          <a:p>
            <a:pPr marL="0" indent="0">
              <a:buNone/>
            </a:pPr>
            <a:r>
              <a:rPr lang="en-US" dirty="0"/>
              <a:t>Heads = White (No </a:t>
            </a:r>
            <a:r>
              <a:rPr lang="en-US" dirty="0" err="1"/>
              <a:t>colour</a:t>
            </a:r>
            <a:r>
              <a:rPr lang="en-US" dirty="0"/>
              <a:t>)</a:t>
            </a:r>
          </a:p>
          <a:p>
            <a:pPr marL="0" indent="0">
              <a:buNone/>
            </a:pPr>
            <a:r>
              <a:rPr lang="en-US" dirty="0"/>
              <a:t>Tails = Black or other </a:t>
            </a:r>
            <a:r>
              <a:rPr lang="en-US" dirty="0" err="1"/>
              <a:t>colour</a:t>
            </a:r>
            <a:endParaRPr lang="en-US" dirty="0"/>
          </a:p>
          <a:p>
            <a:pPr marL="0" indent="0">
              <a:buNone/>
            </a:pPr>
            <a:endParaRPr lang="en-US" dirty="0"/>
          </a:p>
          <a:p>
            <a:pPr marL="0" indent="0">
              <a:buNone/>
            </a:pPr>
            <a:r>
              <a:rPr lang="en-US" dirty="0"/>
              <a:t>Starting on the left side at 1. Toss the coin and </a:t>
            </a:r>
            <a:r>
              <a:rPr lang="en-US" dirty="0" err="1"/>
              <a:t>colour</a:t>
            </a:r>
            <a:r>
              <a:rPr lang="en-US" dirty="0"/>
              <a:t> accordingly.</a:t>
            </a:r>
            <a:endParaRPr lang="en-AU" dirty="0"/>
          </a:p>
        </p:txBody>
      </p:sp>
      <p:pic>
        <p:nvPicPr>
          <p:cNvPr id="14" name="Content Placeholder 13"/>
          <p:cNvPicPr>
            <a:picLocks noGrp="1" noChangeAspect="1"/>
          </p:cNvPicPr>
          <p:nvPr>
            <p:ph sz="half" idx="2"/>
          </p:nvPr>
        </p:nvPicPr>
        <p:blipFill>
          <a:blip r:embed="rId4"/>
          <a:stretch>
            <a:fillRect/>
          </a:stretch>
        </p:blipFill>
        <p:spPr>
          <a:xfrm>
            <a:off x="6828246" y="1954814"/>
            <a:ext cx="3556000" cy="2264160"/>
          </a:xfrm>
          <a:prstGeom prst="rect">
            <a:avLst/>
          </a:prstGeom>
        </p:spPr>
      </p:pic>
    </p:spTree>
    <p:extLst>
      <p:ext uri="{BB962C8B-B14F-4D97-AF65-F5344CB8AC3E}">
        <p14:creationId xmlns:p14="http://schemas.microsoft.com/office/powerpoint/2010/main" val="213885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Designing the Bug</a:t>
            </a:r>
            <a:endParaRPr lang="en-AU" dirty="0"/>
          </a:p>
        </p:txBody>
      </p:sp>
      <p:sp>
        <p:nvSpPr>
          <p:cNvPr id="3" name="Content Placeholder 2"/>
          <p:cNvSpPr>
            <a:spLocks noGrp="1"/>
          </p:cNvSpPr>
          <p:nvPr>
            <p:ph sz="half" idx="1"/>
          </p:nvPr>
        </p:nvSpPr>
        <p:spPr>
          <a:xfrm>
            <a:off x="838200" y="1825625"/>
            <a:ext cx="9585960" cy="917575"/>
          </a:xfrm>
        </p:spPr>
        <p:txBody>
          <a:bodyPr/>
          <a:lstStyle/>
          <a:p>
            <a:pPr marL="0" indent="0">
              <a:buNone/>
            </a:pPr>
            <a:r>
              <a:rPr lang="en-US" dirty="0"/>
              <a:t>Repeat the coin toss until you reach 8 tosses in total</a:t>
            </a:r>
            <a:endParaRPr lang="en-AU" dirty="0"/>
          </a:p>
        </p:txBody>
      </p:sp>
      <p:pic>
        <p:nvPicPr>
          <p:cNvPr id="5" name="Content Placeholder 4"/>
          <p:cNvPicPr>
            <a:picLocks noGrp="1" noChangeAspect="1"/>
          </p:cNvPicPr>
          <p:nvPr>
            <p:ph sz="half" idx="2"/>
          </p:nvPr>
        </p:nvPicPr>
        <p:blipFill>
          <a:blip r:embed="rId2"/>
          <a:stretch>
            <a:fillRect/>
          </a:stretch>
        </p:blipFill>
        <p:spPr>
          <a:xfrm>
            <a:off x="838200" y="2743200"/>
            <a:ext cx="6551670" cy="3295015"/>
          </a:xfrm>
          <a:prstGeom prst="rect">
            <a:avLst/>
          </a:prstGeom>
        </p:spPr>
      </p:pic>
    </p:spTree>
    <p:extLst>
      <p:ext uri="{BB962C8B-B14F-4D97-AF65-F5344CB8AC3E}">
        <p14:creationId xmlns:p14="http://schemas.microsoft.com/office/powerpoint/2010/main" val="130253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Designing the Bug</a:t>
            </a:r>
            <a:endParaRPr lang="en-AU" dirty="0"/>
          </a:p>
        </p:txBody>
      </p:sp>
      <p:sp>
        <p:nvSpPr>
          <p:cNvPr id="6" name="Content Placeholder 5"/>
          <p:cNvSpPr>
            <a:spLocks noGrp="1"/>
          </p:cNvSpPr>
          <p:nvPr>
            <p:ph sz="half" idx="1"/>
          </p:nvPr>
        </p:nvSpPr>
        <p:spPr>
          <a:xfrm>
            <a:off x="838200" y="1825625"/>
            <a:ext cx="9994900" cy="4351338"/>
          </a:xfrm>
        </p:spPr>
        <p:txBody>
          <a:bodyPr/>
          <a:lstStyle/>
          <a:p>
            <a:pPr marL="0" indent="0">
              <a:buNone/>
            </a:pPr>
            <a:r>
              <a:rPr lang="en-US" dirty="0"/>
              <a:t>You can choose to use a Glide Reflection pattern or a Double Translation pattern. </a:t>
            </a:r>
          </a:p>
          <a:p>
            <a:pPr marL="0" indent="0">
              <a:buNone/>
            </a:pPr>
            <a:r>
              <a:rPr lang="en-US" dirty="0"/>
              <a:t>Ask your teacher and choose the correct set of instructions on the website.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4731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Designing the Binary Bug&amp;quot;&quot;/&gt;&lt;property id=&quot;20307&quot; value=&quot;257&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263&quot;/&gt;&lt;/object&gt;&lt;object type=&quot;3&quot; unique_id=&quot;10011&quot;&gt;&lt;property id=&quot;20148&quot; value=&quot;5&quot;/&gt;&lt;property id=&quot;20300&quot; value=&quot;Slide 6&quot;/&gt;&lt;property id=&quot;20307&quot; value=&quot;258&quot;/&gt;&lt;/object&gt;&lt;object type=&quot;3&quot; unique_id=&quot;10012&quot;&gt;&lt;property id=&quot;20148&quot; value=&quot;5&quot;/&gt;&lt;property id=&quot;20300&quot; value=&quot;Slide 5&quot;/&gt;&lt;property id=&quot;20307&quot; value=&quot;266&quot;/&gt;&lt;/object&gt;&lt;object type=&quot;3&quot; unique_id=&quot;10013&quot;&gt;&lt;property id=&quot;20148&quot; value=&quot;5&quot;/&gt;&lt;property id=&quot;20300&quot; value=&quot;Slide 7&quot;/&gt;&lt;property id=&quot;20307&quot; value=&quot;267&quot;/&gt;&lt;/object&gt;&lt;object type=&quot;3&quot; unique_id=&quot;10014&quot;&gt;&lt;property id=&quot;20148&quot; value=&quot;5&quot;/&gt;&lt;property id=&quot;20300&quot; value=&quot;Slide 8&quot;/&gt;&lt;property id=&quot;20307&quot; value=&quot;268&quot;/&gt;&lt;/object&gt;&lt;object type=&quot;3&quot; unique_id=&quot;10015&quot;&gt;&lt;property id=&quot;20148&quot; value=&quot;5&quot;/&gt;&lt;property id=&quot;20300&quot; value=&quot;Slide 9&quot;/&gt;&lt;property id=&quot;20307&quot; value=&quot;269&quot;/&gt;&lt;/object&gt;&lt;object type=&quot;3&quot; unique_id=&quot;10016&quot;&gt;&lt;property id=&quot;20148&quot; value=&quot;5&quot;/&gt;&lt;property id=&quot;20300&quot; value=&quot;Slide 10&quot;/&gt;&lt;property id=&quot;20307&quot; value=&quot;271&quot;/&gt;&lt;/object&gt;&lt;object type=&quot;3&quot; unique_id=&quot;10017&quot;&gt;&lt;property id=&quot;20148&quot; value=&quot;5&quot;/&gt;&lt;property id=&quot;20300&quot; value=&quot;Slide 11&quot;/&gt;&lt;property id=&quot;20307&quot; value=&quot;272&quot;/&gt;&lt;/object&gt;&lt;/object&gt;&lt;object type=&quot;8&quot; unique_id=&quot;1003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589</Words>
  <Application>Microsoft Office PowerPoint</Application>
  <PresentationFormat>Widescreen</PresentationFormat>
  <Paragraphs>55</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Designing the Binary Bug</vt:lpstr>
      <vt:lpstr>PowerPoint Presentation</vt:lpstr>
      <vt:lpstr>PowerPoint Presentation</vt:lpstr>
      <vt:lpstr>PowerPoint Presentation</vt:lpstr>
      <vt:lpstr>PowerPoint Presentation</vt:lpstr>
      <vt:lpstr>PowerPoint Presentation</vt:lpstr>
      <vt:lpstr>Designing the Bug</vt:lpstr>
      <vt:lpstr>Designing the Bug</vt:lpstr>
      <vt:lpstr>Designing the Bug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Parker, Gavin</cp:lastModifiedBy>
  <cp:revision>34</cp:revision>
  <dcterms:created xsi:type="dcterms:W3CDTF">2016-06-01T05:04:26Z</dcterms:created>
  <dcterms:modified xsi:type="dcterms:W3CDTF">2017-04-21T06:44:45Z</dcterms:modified>
</cp:coreProperties>
</file>